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6400800" cy="9144000"/>
  <p:notesSz cx="6400800" cy="9144000"/>
  <p:embeddedFontLst>
    <p:embeddedFont>
      <p:font typeface="Arial Unicode MS" panose="020B0604020202020204" pitchFamily="34" charset="-128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60" d="100"/>
          <a:sy n="160" d="100"/>
        </p:scale>
        <p:origin x="690" y="-179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0060" y="2834640"/>
            <a:ext cx="544068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60120" y="5120640"/>
            <a:ext cx="448056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5" dirty="0"/>
              <a:t>2006</a:t>
            </a:r>
            <a:r>
              <a:rPr spc="-15" dirty="0"/>
              <a:t> </a:t>
            </a:r>
            <a:r>
              <a:rPr spc="30" dirty="0"/>
              <a:t>por</a:t>
            </a:r>
            <a:r>
              <a:rPr spc="-15" dirty="0"/>
              <a:t> </a:t>
            </a:r>
            <a:r>
              <a:rPr spc="10" dirty="0"/>
              <a:t>Taylor</a:t>
            </a:r>
            <a:r>
              <a:rPr spc="-15" dirty="0"/>
              <a:t> </a:t>
            </a:r>
            <a:r>
              <a:rPr spc="30" dirty="0"/>
              <a:t>&amp;</a:t>
            </a:r>
            <a:r>
              <a:rPr spc="-15" dirty="0"/>
              <a:t> </a:t>
            </a:r>
            <a:r>
              <a:rPr dirty="0"/>
              <a:t>Francis</a:t>
            </a:r>
            <a:r>
              <a:rPr spc="-15" dirty="0"/>
              <a:t> </a:t>
            </a:r>
            <a:r>
              <a:rPr spc="15" dirty="0"/>
              <a:t>Group,</a:t>
            </a:r>
            <a:r>
              <a:rPr spc="-15" dirty="0"/>
              <a:t> </a:t>
            </a:r>
            <a:r>
              <a:rPr spc="-25" dirty="0"/>
              <a:t>LLC.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5" dirty="0"/>
              <a:t>2006</a:t>
            </a:r>
            <a:r>
              <a:rPr spc="-15" dirty="0"/>
              <a:t> </a:t>
            </a:r>
            <a:r>
              <a:rPr spc="30" dirty="0"/>
              <a:t>por</a:t>
            </a:r>
            <a:r>
              <a:rPr spc="-15" dirty="0"/>
              <a:t> </a:t>
            </a:r>
            <a:r>
              <a:rPr spc="10" dirty="0"/>
              <a:t>Taylor</a:t>
            </a:r>
            <a:r>
              <a:rPr spc="-15" dirty="0"/>
              <a:t> </a:t>
            </a:r>
            <a:r>
              <a:rPr spc="30" dirty="0"/>
              <a:t>&amp;</a:t>
            </a:r>
            <a:r>
              <a:rPr spc="-15" dirty="0"/>
              <a:t> </a:t>
            </a:r>
            <a:r>
              <a:rPr dirty="0"/>
              <a:t>Francis</a:t>
            </a:r>
            <a:r>
              <a:rPr spc="-15" dirty="0"/>
              <a:t> </a:t>
            </a:r>
            <a:r>
              <a:rPr spc="15" dirty="0"/>
              <a:t>Group,</a:t>
            </a:r>
            <a:r>
              <a:rPr spc="-15" dirty="0"/>
              <a:t> </a:t>
            </a:r>
            <a:r>
              <a:rPr spc="-25" dirty="0"/>
              <a:t>LLC.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20040" y="2103120"/>
            <a:ext cx="2784348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296412" y="2103120"/>
            <a:ext cx="2784348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5" dirty="0"/>
              <a:t>2006</a:t>
            </a:r>
            <a:r>
              <a:rPr spc="-15" dirty="0"/>
              <a:t> </a:t>
            </a:r>
            <a:r>
              <a:rPr spc="30" dirty="0"/>
              <a:t>por</a:t>
            </a:r>
            <a:r>
              <a:rPr spc="-15" dirty="0"/>
              <a:t> </a:t>
            </a:r>
            <a:r>
              <a:rPr spc="10" dirty="0"/>
              <a:t>Taylor</a:t>
            </a:r>
            <a:r>
              <a:rPr spc="-15" dirty="0"/>
              <a:t> </a:t>
            </a:r>
            <a:r>
              <a:rPr spc="30" dirty="0"/>
              <a:t>&amp;</a:t>
            </a:r>
            <a:r>
              <a:rPr spc="-15" dirty="0"/>
              <a:t> </a:t>
            </a:r>
            <a:r>
              <a:rPr dirty="0"/>
              <a:t>Francis</a:t>
            </a:r>
            <a:r>
              <a:rPr spc="-15" dirty="0"/>
              <a:t> </a:t>
            </a:r>
            <a:r>
              <a:rPr spc="15" dirty="0"/>
              <a:t>Group,</a:t>
            </a:r>
            <a:r>
              <a:rPr spc="-15" dirty="0"/>
              <a:t> </a:t>
            </a:r>
            <a:r>
              <a:rPr spc="-25" dirty="0"/>
              <a:t>LLC.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5" dirty="0"/>
              <a:t>2006</a:t>
            </a:r>
            <a:r>
              <a:rPr spc="-15" dirty="0"/>
              <a:t> </a:t>
            </a:r>
            <a:r>
              <a:rPr spc="30" dirty="0"/>
              <a:t>por</a:t>
            </a:r>
            <a:r>
              <a:rPr spc="-15" dirty="0"/>
              <a:t> </a:t>
            </a:r>
            <a:r>
              <a:rPr spc="10" dirty="0"/>
              <a:t>Taylor</a:t>
            </a:r>
            <a:r>
              <a:rPr spc="-15" dirty="0"/>
              <a:t> </a:t>
            </a:r>
            <a:r>
              <a:rPr spc="30" dirty="0"/>
              <a:t>&amp;</a:t>
            </a:r>
            <a:r>
              <a:rPr spc="-15" dirty="0"/>
              <a:t> </a:t>
            </a:r>
            <a:r>
              <a:rPr dirty="0"/>
              <a:t>Francis</a:t>
            </a:r>
            <a:r>
              <a:rPr spc="-15" dirty="0"/>
              <a:t> </a:t>
            </a:r>
            <a:r>
              <a:rPr spc="15" dirty="0"/>
              <a:t>Group,</a:t>
            </a:r>
            <a:r>
              <a:rPr spc="-15" dirty="0"/>
              <a:t> </a:t>
            </a:r>
            <a:r>
              <a:rPr spc="-25" dirty="0"/>
              <a:t>LLC.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5" dirty="0"/>
              <a:t>2006</a:t>
            </a:r>
            <a:r>
              <a:rPr spc="-15" dirty="0"/>
              <a:t> </a:t>
            </a:r>
            <a:r>
              <a:rPr spc="30" dirty="0"/>
              <a:t>por</a:t>
            </a:r>
            <a:r>
              <a:rPr spc="-15" dirty="0"/>
              <a:t> </a:t>
            </a:r>
            <a:r>
              <a:rPr spc="10" dirty="0"/>
              <a:t>Taylor</a:t>
            </a:r>
            <a:r>
              <a:rPr spc="-15" dirty="0"/>
              <a:t> </a:t>
            </a:r>
            <a:r>
              <a:rPr spc="30" dirty="0"/>
              <a:t>&amp;</a:t>
            </a:r>
            <a:r>
              <a:rPr spc="-15" dirty="0"/>
              <a:t> </a:t>
            </a:r>
            <a:r>
              <a:rPr dirty="0"/>
              <a:t>Francis</a:t>
            </a:r>
            <a:r>
              <a:rPr spc="-15" dirty="0"/>
              <a:t> </a:t>
            </a:r>
            <a:r>
              <a:rPr spc="15" dirty="0"/>
              <a:t>Group,</a:t>
            </a:r>
            <a:r>
              <a:rPr spc="-15" dirty="0"/>
              <a:t> </a:t>
            </a:r>
            <a:r>
              <a:rPr spc="-25" dirty="0"/>
              <a:t>LLC.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0040" y="365760"/>
            <a:ext cx="5760720" cy="146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0040" y="2103120"/>
            <a:ext cx="576072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76420" y="9005099"/>
            <a:ext cx="1145539" cy="112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5" dirty="0"/>
              <a:t>2006</a:t>
            </a:r>
            <a:r>
              <a:rPr spc="-15" dirty="0"/>
              <a:t> </a:t>
            </a:r>
            <a:r>
              <a:rPr spc="30" dirty="0"/>
              <a:t>por</a:t>
            </a:r>
            <a:r>
              <a:rPr spc="-15" dirty="0"/>
              <a:t> </a:t>
            </a:r>
            <a:r>
              <a:rPr spc="10" dirty="0"/>
              <a:t>Taylor</a:t>
            </a:r>
            <a:r>
              <a:rPr spc="-15" dirty="0"/>
              <a:t> </a:t>
            </a:r>
            <a:r>
              <a:rPr spc="30" dirty="0"/>
              <a:t>&amp;</a:t>
            </a:r>
            <a:r>
              <a:rPr spc="-15" dirty="0"/>
              <a:t> </a:t>
            </a:r>
            <a:r>
              <a:rPr dirty="0"/>
              <a:t>Francis</a:t>
            </a:r>
            <a:r>
              <a:rPr spc="-15" dirty="0"/>
              <a:t> </a:t>
            </a:r>
            <a:r>
              <a:rPr spc="15" dirty="0"/>
              <a:t>Group,</a:t>
            </a:r>
            <a:r>
              <a:rPr spc="-15" dirty="0"/>
              <a:t> </a:t>
            </a:r>
            <a:r>
              <a:rPr spc="-25" dirty="0"/>
              <a:t>LLC.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0040" y="8503920"/>
            <a:ext cx="1472184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08576" y="8503920"/>
            <a:ext cx="1472184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" Target="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" Target="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" Target="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" Target="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" Target="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83285" y="6702476"/>
            <a:ext cx="5010785" cy="3175"/>
          </a:xfrm>
          <a:custGeom>
            <a:avLst/>
            <a:gdLst/>
            <a:ahLst/>
            <a:cxnLst/>
            <a:rect l="l" t="t" r="r" b="b"/>
            <a:pathLst>
              <a:path w="5010785" h="3175">
                <a:moveTo>
                  <a:pt x="5010480" y="0"/>
                </a:moveTo>
                <a:lnTo>
                  <a:pt x="0" y="0"/>
                </a:lnTo>
                <a:lnTo>
                  <a:pt x="0" y="2882"/>
                </a:lnTo>
                <a:lnTo>
                  <a:pt x="5010480" y="2882"/>
                </a:lnTo>
                <a:lnTo>
                  <a:pt x="50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98525" y="1600200"/>
            <a:ext cx="5033010" cy="39626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2230" algn="just">
              <a:lnSpc>
                <a:spcPts val="1100"/>
              </a:lnSpc>
              <a:spcBef>
                <a:spcPts val="100"/>
              </a:spcBef>
            </a:pP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estabilidad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5" dirty="0">
                <a:latin typeface="Arial" panose="020B0604020202020204" pitchFamily="34" charset="0"/>
                <a:cs typeface="Arial" panose="020B0604020202020204" pitchFamily="34" charset="0"/>
              </a:rPr>
              <a:t>refiere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"la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capacidad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4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30" dirty="0">
                <a:latin typeface="Arial" panose="020B0604020202020204" pitchFamily="34" charset="0"/>
                <a:cs typeface="Arial" panose="020B0604020202020204" pitchFamily="34" charset="0"/>
              </a:rPr>
              <a:t>mantener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voltajes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estables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5" dirty="0"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buses </a:t>
            </a:r>
            <a:r>
              <a:rPr sz="1000" spc="-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después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000" spc="25" dirty="0">
                <a:latin typeface="Arial" panose="020B0604020202020204" pitchFamily="34" charset="0"/>
                <a:cs typeface="Arial" panose="020B0604020202020204" pitchFamily="34" charset="0"/>
              </a:rPr>
              <a:t>haber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sido </a:t>
            </a:r>
            <a:r>
              <a:rPr sz="1000" spc="25" dirty="0">
                <a:latin typeface="Arial" panose="020B0604020202020204" pitchFamily="34" charset="0"/>
                <a:cs typeface="Arial" panose="020B0604020202020204" pitchFamily="34" charset="0"/>
              </a:rPr>
              <a:t>sometido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1000" spc="25" dirty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sz="1000" spc="30" dirty="0">
                <a:latin typeface="Arial" panose="020B0604020202020204" pitchFamily="34" charset="0"/>
                <a:cs typeface="Arial" panose="020B0604020202020204" pitchFamily="34" charset="0"/>
              </a:rPr>
              <a:t>perturbación </a:t>
            </a:r>
            <a:r>
              <a:rPr sz="1000" spc="25" dirty="0">
                <a:latin typeface="Arial" panose="020B0604020202020204" pitchFamily="34" charset="0"/>
                <a:cs typeface="Arial" panose="020B0604020202020204" pitchFamily="34" charset="0"/>
              </a:rPr>
              <a:t>debido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1000" spc="25" dirty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condición operativa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inicial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dada" </a:t>
            </a:r>
            <a:r>
              <a:rPr sz="1000" spc="-35" dirty="0">
                <a:latin typeface="Arial" panose="020B0604020202020204" pitchFamily="34" charset="0"/>
                <a:cs typeface="Arial" panose="020B0604020202020204" pitchFamily="34" charset="0"/>
              </a:rPr>
              <a:t>(IEEE-CIGRE, </a:t>
            </a:r>
            <a:r>
              <a:rPr sz="1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2004). </a:t>
            </a:r>
            <a:r>
              <a:rPr sz="1000" spc="-30" dirty="0"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existe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estabilidad de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voltaje,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voltaje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potencia del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sistema serán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controlables en </a:t>
            </a:r>
            <a:r>
              <a:rPr sz="1000" spc="35" dirty="0">
                <a:latin typeface="Arial" panose="020B0604020202020204" pitchFamily="34" charset="0"/>
                <a:cs typeface="Arial" panose="020B0604020202020204" pitchFamily="34" charset="0"/>
              </a:rPr>
              <a:t>todo momento. </a:t>
            </a:r>
            <a:r>
              <a:rPr sz="1000" spc="-2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general,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 incapacidad</a:t>
            </a:r>
            <a:r>
              <a:rPr sz="1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abastecer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5" dirty="0">
                <a:latin typeface="Arial" panose="020B0604020202020204" pitchFamily="34" charset="0"/>
                <a:cs typeface="Arial" panose="020B0604020202020204" pitchFamily="34" charset="0"/>
              </a:rPr>
              <a:t>demanda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5" dirty="0">
                <a:latin typeface="Arial" panose="020B0604020202020204" pitchFamily="34" charset="0"/>
                <a:cs typeface="Arial" panose="020B0604020202020204" pitchFamily="34" charset="0"/>
              </a:rPr>
              <a:t>requerida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conduce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inestabilidad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(colapso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voltaje).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indent="120014" algn="just">
              <a:lnSpc>
                <a:spcPts val="1100"/>
              </a:lnSpc>
            </a:pP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naturaleza de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fenómenos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 inestabilidad de voltaje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puede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ser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rápida 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(a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corto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plazo,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colapso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 voltaje del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orden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fracciones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segundo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unos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pocos segundos)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o lenta 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(a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largo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plazo,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colapso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 voltaje en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minutos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horas) </a:t>
            </a:r>
            <a:r>
              <a:rPr sz="1000" spc="-25" dirty="0">
                <a:latin typeface="Arial" panose="020B0604020202020204" pitchFamily="34" charset="0"/>
                <a:cs typeface="Arial" panose="020B0604020202020204" pitchFamily="34" charset="0"/>
              </a:rPr>
              <a:t>(IEEE-CIGRE 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2004). 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problemas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 estabilidad de voltaje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corto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plazo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generalmente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están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asociados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respuesta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rápida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controladores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 voltaje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(por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ejemplo,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regulador automático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 voltaje de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generadores 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[AVR])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convertidores electrónicos de potencia,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encuentran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sistema de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transmisión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000" spc="-25" dirty="0"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flexible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controladores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35" dirty="0">
                <a:latin typeface="Arial" panose="020B0604020202020204" pitchFamily="34" charset="0"/>
                <a:cs typeface="Arial" panose="020B0604020202020204" pitchFamily="34" charset="0"/>
              </a:rPr>
              <a:t>FACTS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1000" spc="-40" dirty="0">
                <a:latin typeface="Arial" panose="020B0604020202020204" pitchFamily="34" charset="0"/>
                <a:cs typeface="Arial" panose="020B0604020202020204" pitchFamily="34" charset="0"/>
              </a:rPr>
              <a:t>CC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alto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voltaje </a:t>
            </a:r>
            <a:r>
              <a:rPr sz="1000" spc="-15" dirty="0">
                <a:latin typeface="Arial" panose="020B0604020202020204" pitchFamily="34" charset="0"/>
                <a:cs typeface="Arial" panose="020B0604020202020204" pitchFamily="34" charset="0"/>
              </a:rPr>
              <a:t>( HVDC)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enlaces. 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reguladores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 voltaje,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inestabilidad de voltaje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suele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estar relacionada con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ajuste inadecuado de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controladores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sistema. 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estabilidad de </a:t>
            </a:r>
            <a:r>
              <a:rPr sz="10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voltaje en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convertidores, </a:t>
            </a:r>
            <a:r>
              <a:rPr sz="1000" spc="25" dirty="0">
                <a:latin typeface="Arial" panose="020B0604020202020204" pitchFamily="34" charset="0"/>
                <a:cs typeface="Arial" panose="020B0604020202020204" pitchFamily="34" charset="0"/>
              </a:rPr>
              <a:t>por otro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lado,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está asociada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problemas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conmutación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interruptores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electrónicos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que componen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convertidores.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particularmente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cuando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estos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convertidores están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conectados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sistemas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25" dirty="0"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"débiles",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 es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decir,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sistemas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soporte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reactiva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deficiente.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 Estos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problemas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estabilidad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rápido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han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estudiado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utilizando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variedad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técnicas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0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análisis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herramientas que modelan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simulan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adecuadamente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respuesta dinámica de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controladores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convertidores de voltaje en estudio,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tales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como programas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 estabilidad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transitoria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simuladores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electromagnéticos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transitorios. 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capítulo </a:t>
            </a:r>
            <a:r>
              <a:rPr sz="1000" spc="20" dirty="0">
                <a:latin typeface="Arial" panose="020B0604020202020204" pitchFamily="34" charset="0"/>
                <a:cs typeface="Arial" panose="020B0604020202020204" pitchFamily="34" charset="0"/>
              </a:rPr>
              <a:t>no trata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estos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temas en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particular,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concentrándose más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bien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presentación detallada de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fenómenos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de inestabilidad de voltaje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1000" spc="15" dirty="0">
                <a:latin typeface="Arial" panose="020B0604020202020204" pitchFamily="34" charset="0"/>
                <a:cs typeface="Arial" panose="020B0604020202020204" pitchFamily="34" charset="0"/>
              </a:rPr>
              <a:t>largo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plazo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10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sistemas eléctricos. </a:t>
            </a:r>
            <a:endParaRPr sz="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8525" y="5616729"/>
            <a:ext cx="15538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latin typeface="Arial Unicode MS"/>
                <a:cs typeface="Arial Unicode MS"/>
              </a:rPr>
              <a:t>10.1</a:t>
            </a:r>
            <a:r>
              <a:rPr sz="1100" spc="-50" dirty="0">
                <a:latin typeface="Arial Unicode MS"/>
                <a:cs typeface="Arial Unicode MS"/>
              </a:rPr>
              <a:t> </a:t>
            </a:r>
            <a:r>
              <a:rPr sz="1100" spc="20" dirty="0">
                <a:latin typeface="Arial Unicode MS"/>
                <a:cs typeface="Arial Unicode MS"/>
              </a:rPr>
              <a:t>Conceptos</a:t>
            </a:r>
            <a:r>
              <a:rPr sz="1100" spc="-50" dirty="0">
                <a:latin typeface="Arial Unicode MS"/>
                <a:cs typeface="Arial Unicode MS"/>
              </a:rPr>
              <a:t> </a:t>
            </a:r>
            <a:r>
              <a:rPr sz="1100" spc="10" dirty="0">
                <a:latin typeface="Arial Unicode MS"/>
                <a:cs typeface="Arial Unicode MS"/>
              </a:rPr>
              <a:t>básicos</a:t>
            </a:r>
            <a:endParaRPr sz="1100" dirty="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2335" y="5863675"/>
            <a:ext cx="5029200" cy="30957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0345" algn="just">
              <a:spcBef>
                <a:spcPts val="100"/>
              </a:spcBef>
            </a:pPr>
            <a:r>
              <a:rPr sz="1050" spc="-10" dirty="0">
                <a:latin typeface="Arial Unicode MS"/>
                <a:cs typeface="Arial Unicode MS"/>
              </a:rPr>
              <a:t>La </a:t>
            </a:r>
            <a:r>
              <a:rPr sz="1050" spc="20" dirty="0">
                <a:latin typeface="Arial Unicode MS"/>
                <a:cs typeface="Arial Unicode MS"/>
              </a:rPr>
              <a:t>inestabilidad de voltaje de </a:t>
            </a:r>
            <a:r>
              <a:rPr sz="1050" spc="10" dirty="0">
                <a:latin typeface="Arial Unicode MS"/>
                <a:cs typeface="Arial Unicode MS"/>
              </a:rPr>
              <a:t>los sistemas </a:t>
            </a:r>
            <a:r>
              <a:rPr sz="1050" spc="20" dirty="0">
                <a:latin typeface="Arial Unicode MS"/>
                <a:cs typeface="Arial Unicode MS"/>
              </a:rPr>
              <a:t>de </a:t>
            </a:r>
            <a:r>
              <a:rPr sz="1050" spc="25" dirty="0">
                <a:latin typeface="Arial Unicode MS"/>
                <a:cs typeface="Arial Unicode MS"/>
              </a:rPr>
              <a:t>distribución </a:t>
            </a:r>
            <a:r>
              <a:rPr sz="1050" spc="20" dirty="0">
                <a:latin typeface="Arial Unicode MS"/>
                <a:cs typeface="Arial Unicode MS"/>
              </a:rPr>
              <a:t>radial ha </a:t>
            </a:r>
            <a:r>
              <a:rPr sz="1050" spc="15" dirty="0">
                <a:latin typeface="Arial Unicode MS"/>
                <a:cs typeface="Arial Unicode MS"/>
              </a:rPr>
              <a:t>sido </a:t>
            </a:r>
            <a:r>
              <a:rPr sz="1050" spc="25" dirty="0">
                <a:latin typeface="Arial Unicode MS"/>
                <a:cs typeface="Arial Unicode MS"/>
              </a:rPr>
              <a:t>bien </a:t>
            </a:r>
            <a:r>
              <a:rPr sz="1050" spc="20" dirty="0">
                <a:latin typeface="Arial Unicode MS"/>
                <a:cs typeface="Arial Unicode MS"/>
              </a:rPr>
              <a:t>reconocida </a:t>
            </a:r>
            <a:r>
              <a:rPr sz="1050" spc="5" dirty="0">
                <a:latin typeface="Arial Unicode MS"/>
                <a:cs typeface="Arial Unicode MS"/>
              </a:rPr>
              <a:t>y </a:t>
            </a:r>
            <a:r>
              <a:rPr sz="1050" spc="25" dirty="0">
                <a:latin typeface="Arial Unicode MS"/>
                <a:cs typeface="Arial Unicode MS"/>
              </a:rPr>
              <a:t>comprendida </a:t>
            </a:r>
            <a:r>
              <a:rPr sz="1050" spc="30" dirty="0">
                <a:latin typeface="Arial Unicode MS"/>
                <a:cs typeface="Arial Unicode MS"/>
              </a:rPr>
              <a:t>durante </a:t>
            </a:r>
            <a:r>
              <a:rPr sz="1050" spc="5" dirty="0">
                <a:latin typeface="Arial Unicode MS"/>
                <a:cs typeface="Arial Unicode MS"/>
              </a:rPr>
              <a:t>décadas </a:t>
            </a:r>
            <a:r>
              <a:rPr sz="1050" spc="10" dirty="0">
                <a:latin typeface="Arial Unicode MS"/>
                <a:cs typeface="Arial Unicode MS"/>
              </a:rPr>
              <a:t> </a:t>
            </a:r>
            <a:r>
              <a:rPr sz="1050" spc="5" dirty="0">
                <a:latin typeface="Arial Unicode MS"/>
                <a:cs typeface="Arial Unicode MS"/>
              </a:rPr>
              <a:t>(Venikov,</a:t>
            </a:r>
            <a:r>
              <a:rPr sz="1050" spc="-10" dirty="0">
                <a:latin typeface="Arial Unicode MS"/>
                <a:cs typeface="Arial Unicode MS"/>
              </a:rPr>
              <a:t> </a:t>
            </a:r>
            <a:r>
              <a:rPr sz="1050" spc="5" dirty="0">
                <a:latin typeface="Arial Unicode MS"/>
                <a:cs typeface="Arial Unicode MS"/>
              </a:rPr>
              <a:t>1970,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1980)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5" dirty="0">
                <a:latin typeface="Arial Unicode MS"/>
                <a:cs typeface="Arial Unicode MS"/>
              </a:rPr>
              <a:t>y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a</a:t>
            </a:r>
            <a:r>
              <a:rPr sz="1050" spc="-10" dirty="0">
                <a:latin typeface="Arial Unicode MS"/>
                <a:cs typeface="Arial Unicode MS"/>
              </a:rPr>
              <a:t> </a:t>
            </a:r>
            <a:r>
              <a:rPr sz="1050" spc="35" dirty="0">
                <a:latin typeface="Arial Unicode MS"/>
                <a:cs typeface="Arial Unicode MS"/>
              </a:rPr>
              <a:t>menudo</a:t>
            </a:r>
            <a:r>
              <a:rPr sz="1050" spc="-5" dirty="0">
                <a:latin typeface="Arial Unicode MS"/>
                <a:cs typeface="Arial Unicode MS"/>
              </a:rPr>
              <a:t> se </a:t>
            </a:r>
            <a:r>
              <a:rPr sz="1050" spc="10" dirty="0">
                <a:latin typeface="Arial Unicode MS"/>
                <a:cs typeface="Arial Unicode MS"/>
              </a:rPr>
              <a:t>la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25" dirty="0">
                <a:latin typeface="Arial Unicode MS"/>
                <a:cs typeface="Arial Unicode MS"/>
              </a:rPr>
              <a:t>denominaba</a:t>
            </a:r>
            <a:r>
              <a:rPr sz="1050" spc="-10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inestabilidad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de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10" dirty="0">
                <a:latin typeface="Arial Unicode MS"/>
                <a:cs typeface="Arial Unicode MS"/>
              </a:rPr>
              <a:t>carga.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-15" dirty="0">
                <a:latin typeface="Arial Unicode MS"/>
                <a:cs typeface="Arial Unicode MS"/>
              </a:rPr>
              <a:t>Las</a:t>
            </a:r>
            <a:r>
              <a:rPr sz="1050" spc="-10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grandes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15" dirty="0">
                <a:latin typeface="Arial Unicode MS"/>
                <a:cs typeface="Arial Unicode MS"/>
              </a:rPr>
              <a:t>redes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10" dirty="0">
                <a:latin typeface="Arial Unicode MS"/>
                <a:cs typeface="Arial Unicode MS"/>
              </a:rPr>
              <a:t>eléctricas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interconectadas</a:t>
            </a:r>
            <a:r>
              <a:rPr sz="1050" spc="-10" dirty="0">
                <a:latin typeface="Arial Unicode MS"/>
                <a:cs typeface="Arial Unicode MS"/>
              </a:rPr>
              <a:t> </a:t>
            </a:r>
            <a:r>
              <a:rPr sz="1050" spc="35" dirty="0">
                <a:latin typeface="Arial Unicode MS"/>
                <a:cs typeface="Arial Unicode MS"/>
              </a:rPr>
              <a:t>no </a:t>
            </a:r>
            <a:r>
              <a:rPr sz="1050" spc="-165" dirty="0">
                <a:latin typeface="Arial Unicode MS"/>
                <a:cs typeface="Arial Unicode MS"/>
              </a:rPr>
              <a:t> </a:t>
            </a:r>
            <a:r>
              <a:rPr sz="1050" spc="30" dirty="0">
                <a:latin typeface="Arial Unicode MS"/>
                <a:cs typeface="Arial Unicode MS"/>
              </a:rPr>
              <a:t>enfrentaron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10" dirty="0">
                <a:latin typeface="Arial Unicode MS"/>
                <a:cs typeface="Arial Unicode MS"/>
              </a:rPr>
              <a:t>el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30" dirty="0">
                <a:latin typeface="Arial Unicode MS"/>
                <a:cs typeface="Arial Unicode MS"/>
              </a:rPr>
              <a:t>fenómeno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15" dirty="0">
                <a:latin typeface="Arial Unicode MS"/>
                <a:cs typeface="Arial Unicode MS"/>
              </a:rPr>
              <a:t>hasta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15" dirty="0">
                <a:latin typeface="Arial Unicode MS"/>
                <a:cs typeface="Arial Unicode MS"/>
              </a:rPr>
              <a:t>finales</a:t>
            </a:r>
            <a:r>
              <a:rPr sz="1050" spc="-10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de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10" dirty="0">
                <a:latin typeface="Arial Unicode MS"/>
                <a:cs typeface="Arial Unicode MS"/>
              </a:rPr>
              <a:t>la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10" dirty="0">
                <a:latin typeface="Arial Unicode MS"/>
                <a:cs typeface="Arial Unicode MS"/>
              </a:rPr>
              <a:t>década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de</a:t>
            </a:r>
            <a:r>
              <a:rPr sz="1050" spc="-10" dirty="0">
                <a:latin typeface="Arial Unicode MS"/>
                <a:cs typeface="Arial Unicode MS"/>
              </a:rPr>
              <a:t> </a:t>
            </a:r>
            <a:r>
              <a:rPr sz="1050" spc="10" dirty="0">
                <a:latin typeface="Arial Unicode MS"/>
                <a:cs typeface="Arial Unicode MS"/>
              </a:rPr>
              <a:t>1970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5" dirty="0">
                <a:latin typeface="Arial Unicode MS"/>
                <a:cs typeface="Arial Unicode MS"/>
              </a:rPr>
              <a:t>y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principios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de</a:t>
            </a:r>
            <a:r>
              <a:rPr sz="1050" spc="-10" dirty="0">
                <a:latin typeface="Arial Unicode MS"/>
                <a:cs typeface="Arial Unicode MS"/>
              </a:rPr>
              <a:t> </a:t>
            </a:r>
            <a:r>
              <a:rPr sz="1050" spc="10" dirty="0">
                <a:latin typeface="Arial Unicode MS"/>
                <a:cs typeface="Arial Unicode MS"/>
              </a:rPr>
              <a:t>la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de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5" dirty="0">
                <a:latin typeface="Arial Unicode MS"/>
                <a:cs typeface="Arial Unicode MS"/>
              </a:rPr>
              <a:t>1980.</a:t>
            </a:r>
            <a:endParaRPr sz="1050" dirty="0">
              <a:latin typeface="Arial Unicode MS"/>
              <a:cs typeface="Arial Unicode MS"/>
            </a:endParaRPr>
          </a:p>
          <a:p>
            <a:pPr marL="12700" marR="5080" indent="120014" algn="just">
              <a:spcBef>
                <a:spcPts val="55"/>
              </a:spcBef>
            </a:pPr>
            <a:r>
              <a:rPr sz="1050" spc="-10" dirty="0">
                <a:latin typeface="Arial Unicode MS"/>
                <a:cs typeface="Arial Unicode MS"/>
              </a:rPr>
              <a:t>La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15" dirty="0">
                <a:latin typeface="Arial Unicode MS"/>
                <a:cs typeface="Arial Unicode MS"/>
              </a:rPr>
              <a:t>mayoría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de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10" dirty="0">
                <a:latin typeface="Arial Unicode MS"/>
                <a:cs typeface="Arial Unicode MS"/>
              </a:rPr>
              <a:t>los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25" dirty="0">
                <a:latin typeface="Arial Unicode MS"/>
                <a:cs typeface="Arial Unicode MS"/>
              </a:rPr>
              <a:t>primeros</a:t>
            </a:r>
            <a:r>
              <a:rPr sz="1050" dirty="0">
                <a:latin typeface="Arial Unicode MS"/>
                <a:cs typeface="Arial Unicode MS"/>
              </a:rPr>
              <a:t> </a:t>
            </a:r>
            <a:r>
              <a:rPr sz="1050" spc="15" dirty="0">
                <a:latin typeface="Arial Unicode MS"/>
                <a:cs typeface="Arial Unicode MS"/>
              </a:rPr>
              <a:t>desarrollos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de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las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15" dirty="0">
                <a:latin typeface="Arial Unicode MS"/>
                <a:cs typeface="Arial Unicode MS"/>
              </a:rPr>
              <a:t>principales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15" dirty="0">
                <a:latin typeface="Arial Unicode MS"/>
                <a:cs typeface="Arial Unicode MS"/>
              </a:rPr>
              <a:t>redes</a:t>
            </a:r>
            <a:r>
              <a:rPr sz="1050" dirty="0">
                <a:latin typeface="Arial Unicode MS"/>
                <a:cs typeface="Arial Unicode MS"/>
              </a:rPr>
              <a:t> e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interconexiones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de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15" dirty="0">
                <a:latin typeface="Arial Unicode MS"/>
                <a:cs typeface="Arial Unicode MS"/>
              </a:rPr>
              <a:t>alta</a:t>
            </a:r>
            <a:r>
              <a:rPr sz="1050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tensión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-20" dirty="0">
                <a:latin typeface="Arial Unicode MS"/>
                <a:cs typeface="Arial Unicode MS"/>
              </a:rPr>
              <a:t>(HV)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5" dirty="0">
                <a:latin typeface="Arial Unicode MS"/>
                <a:cs typeface="Arial Unicode MS"/>
              </a:rPr>
              <a:t>y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de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15" dirty="0">
                <a:latin typeface="Arial Unicode MS"/>
                <a:cs typeface="Arial Unicode MS"/>
              </a:rPr>
              <a:t>alta</a:t>
            </a:r>
            <a:r>
              <a:rPr sz="1050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tensión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15" dirty="0">
                <a:latin typeface="Arial Unicode MS"/>
                <a:cs typeface="Arial Unicode MS"/>
              </a:rPr>
              <a:t>adicional</a:t>
            </a:r>
            <a:r>
              <a:rPr sz="1050" spc="-5" dirty="0">
                <a:latin typeface="Arial Unicode MS"/>
                <a:cs typeface="Arial Unicode MS"/>
              </a:rPr>
              <a:t> </a:t>
            </a:r>
            <a:r>
              <a:rPr sz="1050" spc="-30" dirty="0">
                <a:latin typeface="Arial Unicode MS"/>
                <a:cs typeface="Arial Unicode MS"/>
              </a:rPr>
              <a:t>(EHV)</a:t>
            </a:r>
            <a:r>
              <a:rPr sz="1050" spc="-5" dirty="0">
                <a:latin typeface="Arial Unicode MS"/>
                <a:cs typeface="Arial Unicode MS"/>
              </a:rPr>
              <a:t> se </a:t>
            </a:r>
            <a:r>
              <a:rPr sz="1050" spc="-150" dirty="0">
                <a:latin typeface="Arial Unicode MS"/>
                <a:cs typeface="Arial Unicode MS"/>
              </a:rPr>
              <a:t> </a:t>
            </a:r>
            <a:r>
              <a:rPr sz="1050" spc="30" dirty="0">
                <a:latin typeface="Arial Unicode MS"/>
                <a:cs typeface="Arial Unicode MS"/>
              </a:rPr>
              <a:t>enfrentaron </a:t>
            </a:r>
            <a:r>
              <a:rPr sz="1050" spc="10" dirty="0">
                <a:latin typeface="Arial Unicode MS"/>
                <a:cs typeface="Arial Unicode MS"/>
              </a:rPr>
              <a:t>al </a:t>
            </a:r>
            <a:r>
              <a:rPr sz="1050" spc="25" dirty="0">
                <a:latin typeface="Arial Unicode MS"/>
                <a:cs typeface="Arial Unicode MS"/>
              </a:rPr>
              <a:t>problema </a:t>
            </a:r>
            <a:r>
              <a:rPr sz="1050" spc="5" dirty="0">
                <a:latin typeface="Arial Unicode MS"/>
                <a:cs typeface="Arial Unicode MS"/>
              </a:rPr>
              <a:t>clásico </a:t>
            </a:r>
            <a:r>
              <a:rPr sz="1050" spc="20" dirty="0">
                <a:latin typeface="Arial Unicode MS"/>
                <a:cs typeface="Arial Unicode MS"/>
              </a:rPr>
              <a:t>de </a:t>
            </a:r>
            <a:r>
              <a:rPr sz="1050" spc="15" dirty="0">
                <a:latin typeface="Arial Unicode MS"/>
                <a:cs typeface="Arial Unicode MS"/>
              </a:rPr>
              <a:t>estabilidad </a:t>
            </a:r>
            <a:r>
              <a:rPr sz="1050" spc="20" dirty="0">
                <a:latin typeface="Arial Unicode MS"/>
                <a:cs typeface="Arial Unicode MS"/>
              </a:rPr>
              <a:t>del </a:t>
            </a:r>
            <a:r>
              <a:rPr sz="1050" spc="25" dirty="0">
                <a:latin typeface="Arial Unicode MS"/>
                <a:cs typeface="Arial Unicode MS"/>
              </a:rPr>
              <a:t>ángulo </a:t>
            </a:r>
            <a:r>
              <a:rPr sz="1050" spc="20" dirty="0">
                <a:latin typeface="Arial Unicode MS"/>
                <a:cs typeface="Arial Unicode MS"/>
              </a:rPr>
              <a:t>de </a:t>
            </a:r>
            <a:r>
              <a:rPr sz="1050" spc="10" dirty="0">
                <a:latin typeface="Arial Unicode MS"/>
                <a:cs typeface="Arial Unicode MS"/>
              </a:rPr>
              <a:t>la </a:t>
            </a:r>
            <a:r>
              <a:rPr sz="1050" spc="20" dirty="0">
                <a:latin typeface="Arial Unicode MS"/>
                <a:cs typeface="Arial Unicode MS"/>
              </a:rPr>
              <a:t>máquina. </a:t>
            </a:r>
            <a:r>
              <a:rPr sz="1050" spc="-10" dirty="0">
                <a:latin typeface="Arial Unicode MS"/>
                <a:cs typeface="Arial Unicode MS"/>
              </a:rPr>
              <a:t>Las </a:t>
            </a:r>
            <a:r>
              <a:rPr sz="1050" spc="15" dirty="0">
                <a:latin typeface="Arial Unicode MS"/>
                <a:cs typeface="Arial Unicode MS"/>
              </a:rPr>
              <a:t>innovaciones </a:t>
            </a:r>
            <a:r>
              <a:rPr sz="1050" spc="30" dirty="0">
                <a:latin typeface="Arial Unicode MS"/>
                <a:cs typeface="Arial Unicode MS"/>
              </a:rPr>
              <a:t>tanto </a:t>
            </a:r>
            <a:r>
              <a:rPr sz="1050" spc="20" dirty="0">
                <a:latin typeface="Arial Unicode MS"/>
                <a:cs typeface="Arial Unicode MS"/>
              </a:rPr>
              <a:t>en </a:t>
            </a:r>
            <a:r>
              <a:rPr sz="1050" dirty="0">
                <a:latin typeface="Arial Unicode MS"/>
                <a:cs typeface="Arial Unicode MS"/>
              </a:rPr>
              <a:t>las </a:t>
            </a:r>
            <a:r>
              <a:rPr sz="1050" spc="5" dirty="0">
                <a:latin typeface="Arial Unicode MS"/>
                <a:cs typeface="Arial Unicode MS"/>
              </a:rPr>
              <a:t>técnicas </a:t>
            </a:r>
            <a:r>
              <a:rPr sz="1050" spc="10" dirty="0">
                <a:latin typeface="Arial Unicode MS"/>
                <a:cs typeface="Arial Unicode MS"/>
              </a:rPr>
              <a:t>analíticas </a:t>
            </a:r>
            <a:r>
              <a:rPr sz="1050" spc="25" dirty="0">
                <a:latin typeface="Arial Unicode MS"/>
                <a:cs typeface="Arial Unicode MS"/>
              </a:rPr>
              <a:t>como </a:t>
            </a:r>
            <a:r>
              <a:rPr sz="1050" spc="20" dirty="0">
                <a:latin typeface="Arial Unicode MS"/>
                <a:cs typeface="Arial Unicode MS"/>
              </a:rPr>
              <a:t>en </a:t>
            </a:r>
            <a:r>
              <a:rPr sz="1050" dirty="0">
                <a:latin typeface="Arial Unicode MS"/>
                <a:cs typeface="Arial Unicode MS"/>
              </a:rPr>
              <a:t>las </a:t>
            </a:r>
            <a:r>
              <a:rPr sz="1050" spc="5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medidas de </a:t>
            </a:r>
            <a:r>
              <a:rPr sz="1050" spc="10" dirty="0">
                <a:latin typeface="Arial Unicode MS"/>
                <a:cs typeface="Arial Unicode MS"/>
              </a:rPr>
              <a:t>estabilización </a:t>
            </a:r>
            <a:r>
              <a:rPr sz="1050" spc="20" dirty="0">
                <a:latin typeface="Arial Unicode MS"/>
                <a:cs typeface="Arial Unicode MS"/>
              </a:rPr>
              <a:t>hicieron </a:t>
            </a:r>
            <a:r>
              <a:rPr sz="1050" spc="15" dirty="0">
                <a:latin typeface="Arial Unicode MS"/>
                <a:cs typeface="Arial Unicode MS"/>
              </a:rPr>
              <a:t>posible </a:t>
            </a:r>
            <a:r>
              <a:rPr sz="1050" spc="20" dirty="0">
                <a:latin typeface="Arial Unicode MS"/>
                <a:cs typeface="Arial Unicode MS"/>
              </a:rPr>
              <a:t>maximizar </a:t>
            </a:r>
            <a:r>
              <a:rPr sz="1050" dirty="0">
                <a:latin typeface="Arial Unicode MS"/>
                <a:cs typeface="Arial Unicode MS"/>
              </a:rPr>
              <a:t>las </a:t>
            </a:r>
            <a:r>
              <a:rPr sz="1050" spc="5" dirty="0">
                <a:latin typeface="Arial Unicode MS"/>
                <a:cs typeface="Arial Unicode MS"/>
              </a:rPr>
              <a:t>capacidades </a:t>
            </a:r>
            <a:r>
              <a:rPr sz="1050" spc="20" dirty="0">
                <a:latin typeface="Arial Unicode MS"/>
                <a:cs typeface="Arial Unicode MS"/>
              </a:rPr>
              <a:t>de transferencia de potencia de </a:t>
            </a:r>
            <a:r>
              <a:rPr sz="1050" spc="10" dirty="0">
                <a:latin typeface="Arial Unicode MS"/>
                <a:cs typeface="Arial Unicode MS"/>
              </a:rPr>
              <a:t>los sistemas </a:t>
            </a:r>
            <a:r>
              <a:rPr sz="1050" spc="20" dirty="0">
                <a:latin typeface="Arial Unicode MS"/>
                <a:cs typeface="Arial Unicode MS"/>
              </a:rPr>
              <a:t>de transmisión. </a:t>
            </a:r>
            <a:r>
              <a:rPr sz="1050" spc="-25" dirty="0">
                <a:latin typeface="Arial Unicode MS"/>
                <a:cs typeface="Arial Unicode MS"/>
              </a:rPr>
              <a:t>El </a:t>
            </a:r>
            <a:r>
              <a:rPr sz="1050" spc="-20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resultado </a:t>
            </a:r>
            <a:r>
              <a:rPr sz="1050" spc="25" dirty="0">
                <a:latin typeface="Arial Unicode MS"/>
                <a:cs typeface="Arial Unicode MS"/>
              </a:rPr>
              <a:t>fue </a:t>
            </a:r>
            <a:r>
              <a:rPr sz="1050" spc="35" dirty="0">
                <a:latin typeface="Arial Unicode MS"/>
                <a:cs typeface="Arial Unicode MS"/>
              </a:rPr>
              <a:t>un </a:t>
            </a:r>
            <a:r>
              <a:rPr sz="1050" spc="30" dirty="0">
                <a:latin typeface="Arial Unicode MS"/>
                <a:cs typeface="Arial Unicode MS"/>
              </a:rPr>
              <a:t>aumento </a:t>
            </a:r>
            <a:r>
              <a:rPr sz="1050" spc="20" dirty="0">
                <a:latin typeface="Arial Unicode MS"/>
                <a:cs typeface="Arial Unicode MS"/>
              </a:rPr>
              <a:t>de </a:t>
            </a:r>
            <a:r>
              <a:rPr sz="1050" dirty="0">
                <a:latin typeface="Arial Unicode MS"/>
                <a:cs typeface="Arial Unicode MS"/>
              </a:rPr>
              <a:t>las </a:t>
            </a:r>
            <a:r>
              <a:rPr sz="1050" spc="15" dirty="0">
                <a:latin typeface="Arial Unicode MS"/>
                <a:cs typeface="Arial Unicode MS"/>
              </a:rPr>
              <a:t>transferencias </a:t>
            </a:r>
            <a:r>
              <a:rPr sz="1050" spc="20" dirty="0">
                <a:latin typeface="Arial Unicode MS"/>
                <a:cs typeface="Arial Unicode MS"/>
              </a:rPr>
              <a:t>de </a:t>
            </a:r>
            <a:r>
              <a:rPr sz="1050" spc="15" dirty="0">
                <a:latin typeface="Arial Unicode MS"/>
                <a:cs typeface="Arial Unicode MS"/>
              </a:rPr>
              <a:t>energía </a:t>
            </a:r>
            <a:r>
              <a:rPr sz="1050" dirty="0">
                <a:latin typeface="Arial Unicode MS"/>
                <a:cs typeface="Arial Unicode MS"/>
              </a:rPr>
              <a:t>a </a:t>
            </a:r>
            <a:r>
              <a:rPr sz="1050" spc="15" dirty="0">
                <a:latin typeface="Arial Unicode MS"/>
                <a:cs typeface="Arial Unicode MS"/>
              </a:rPr>
              <a:t>través </a:t>
            </a:r>
            <a:r>
              <a:rPr sz="1050" spc="20" dirty="0">
                <a:latin typeface="Arial Unicode MS"/>
                <a:cs typeface="Arial Unicode MS"/>
              </a:rPr>
              <a:t>de </a:t>
            </a:r>
            <a:r>
              <a:rPr sz="1050" spc="15" dirty="0">
                <a:latin typeface="Arial Unicode MS"/>
                <a:cs typeface="Arial Unicode MS"/>
              </a:rPr>
              <a:t>largas </a:t>
            </a:r>
            <a:r>
              <a:rPr sz="1050" spc="10" dirty="0">
                <a:latin typeface="Arial Unicode MS"/>
                <a:cs typeface="Arial Unicode MS"/>
              </a:rPr>
              <a:t>distancias </a:t>
            </a:r>
            <a:r>
              <a:rPr sz="1050" spc="20" dirty="0">
                <a:latin typeface="Arial Unicode MS"/>
                <a:cs typeface="Arial Unicode MS"/>
              </a:rPr>
              <a:t>de transmisión. </a:t>
            </a:r>
            <a:r>
              <a:rPr sz="1050" spc="-20" dirty="0">
                <a:latin typeface="Arial Unicode MS"/>
                <a:cs typeface="Arial Unicode MS"/>
              </a:rPr>
              <a:t>A </a:t>
            </a:r>
            <a:r>
              <a:rPr sz="1050" spc="25" dirty="0">
                <a:latin typeface="Arial Unicode MS"/>
                <a:cs typeface="Arial Unicode MS"/>
              </a:rPr>
              <a:t>medida que aumentaba </a:t>
            </a:r>
            <a:r>
              <a:rPr sz="1050" spc="10" dirty="0">
                <a:latin typeface="Arial Unicode MS"/>
                <a:cs typeface="Arial Unicode MS"/>
              </a:rPr>
              <a:t>la </a:t>
            </a:r>
            <a:r>
              <a:rPr sz="1050" spc="15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transferencia de </a:t>
            </a:r>
            <a:r>
              <a:rPr sz="1050" spc="15" dirty="0">
                <a:latin typeface="Arial Unicode MS"/>
                <a:cs typeface="Arial Unicode MS"/>
              </a:rPr>
              <a:t>potencia, incluso </a:t>
            </a:r>
            <a:r>
              <a:rPr sz="1050" spc="20" dirty="0">
                <a:latin typeface="Arial Unicode MS"/>
                <a:cs typeface="Arial Unicode MS"/>
              </a:rPr>
              <a:t>cuando </a:t>
            </a:r>
            <a:r>
              <a:rPr sz="1050" spc="10" dirty="0">
                <a:latin typeface="Arial Unicode MS"/>
                <a:cs typeface="Arial Unicode MS"/>
              </a:rPr>
              <a:t>la </a:t>
            </a:r>
            <a:r>
              <a:rPr sz="1050" spc="15" dirty="0">
                <a:latin typeface="Arial Unicode MS"/>
                <a:cs typeface="Arial Unicode MS"/>
              </a:rPr>
              <a:t>estabilidad </a:t>
            </a:r>
            <a:r>
              <a:rPr sz="1050" spc="20" dirty="0">
                <a:latin typeface="Arial Unicode MS"/>
                <a:cs typeface="Arial Unicode MS"/>
              </a:rPr>
              <a:t>del </a:t>
            </a:r>
            <a:r>
              <a:rPr sz="1050" spc="25" dirty="0">
                <a:latin typeface="Arial Unicode MS"/>
                <a:cs typeface="Arial Unicode MS"/>
              </a:rPr>
              <a:t>ángulo </a:t>
            </a:r>
            <a:r>
              <a:rPr sz="1050" spc="30" dirty="0">
                <a:latin typeface="Arial Unicode MS"/>
                <a:cs typeface="Arial Unicode MS"/>
              </a:rPr>
              <a:t>no </a:t>
            </a:r>
            <a:r>
              <a:rPr sz="1050" spc="15" dirty="0">
                <a:latin typeface="Arial Unicode MS"/>
                <a:cs typeface="Arial Unicode MS"/>
              </a:rPr>
              <a:t>era </a:t>
            </a:r>
            <a:r>
              <a:rPr sz="1050" spc="35" dirty="0">
                <a:latin typeface="Arial Unicode MS"/>
                <a:cs typeface="Arial Unicode MS"/>
              </a:rPr>
              <a:t>un </a:t>
            </a:r>
            <a:r>
              <a:rPr sz="1050" spc="25" dirty="0">
                <a:latin typeface="Arial Unicode MS"/>
                <a:cs typeface="Arial Unicode MS"/>
              </a:rPr>
              <a:t>factor limitante, </a:t>
            </a:r>
            <a:r>
              <a:rPr sz="1050" spc="15" dirty="0">
                <a:latin typeface="Arial Unicode MS"/>
                <a:cs typeface="Arial Unicode MS"/>
              </a:rPr>
              <a:t>muchas empresas </a:t>
            </a:r>
            <a:r>
              <a:rPr sz="1050" spc="20" dirty="0">
                <a:latin typeface="Arial Unicode MS"/>
                <a:cs typeface="Arial Unicode MS"/>
              </a:rPr>
              <a:t>de </a:t>
            </a:r>
            <a:r>
              <a:rPr sz="1050" spc="10" dirty="0">
                <a:latin typeface="Arial Unicode MS"/>
                <a:cs typeface="Arial Unicode MS"/>
              </a:rPr>
              <a:t>servicios </a:t>
            </a:r>
            <a:r>
              <a:rPr sz="1050" spc="15" dirty="0">
                <a:latin typeface="Arial Unicode MS"/>
                <a:cs typeface="Arial Unicode MS"/>
              </a:rPr>
              <a:t>públicos </a:t>
            </a:r>
            <a:r>
              <a:rPr sz="1050" spc="-5" dirty="0">
                <a:latin typeface="Arial Unicode MS"/>
                <a:cs typeface="Arial Unicode MS"/>
              </a:rPr>
              <a:t>se </a:t>
            </a:r>
            <a:r>
              <a:rPr sz="1050" dirty="0">
                <a:latin typeface="Arial Unicode MS"/>
                <a:cs typeface="Arial Unicode MS"/>
              </a:rPr>
              <a:t> </a:t>
            </a:r>
            <a:r>
              <a:rPr sz="1050" spc="25" dirty="0">
                <a:latin typeface="Arial Unicode MS"/>
                <a:cs typeface="Arial Unicode MS"/>
              </a:rPr>
              <a:t>han enfrentado </a:t>
            </a:r>
            <a:r>
              <a:rPr sz="1050" dirty="0">
                <a:latin typeface="Arial Unicode MS"/>
                <a:cs typeface="Arial Unicode MS"/>
              </a:rPr>
              <a:t>a </a:t>
            </a:r>
            <a:r>
              <a:rPr sz="1050" spc="25" dirty="0">
                <a:latin typeface="Arial Unicode MS"/>
                <a:cs typeface="Arial Unicode MS"/>
              </a:rPr>
              <a:t>una </a:t>
            </a:r>
            <a:r>
              <a:rPr sz="1050" spc="-10" dirty="0">
                <a:latin typeface="Arial Unicode MS"/>
                <a:cs typeface="Arial Unicode MS"/>
              </a:rPr>
              <a:t>escasez </a:t>
            </a:r>
            <a:r>
              <a:rPr sz="1050" spc="20" dirty="0">
                <a:latin typeface="Arial Unicode MS"/>
                <a:cs typeface="Arial Unicode MS"/>
              </a:rPr>
              <a:t>de </a:t>
            </a:r>
            <a:r>
              <a:rPr sz="1050" spc="25" dirty="0">
                <a:latin typeface="Arial Unicode MS"/>
                <a:cs typeface="Arial Unicode MS"/>
              </a:rPr>
              <a:t>soporte </a:t>
            </a:r>
            <a:r>
              <a:rPr sz="1050" spc="20" dirty="0">
                <a:latin typeface="Arial Unicode MS"/>
                <a:cs typeface="Arial Unicode MS"/>
              </a:rPr>
              <a:t>de </a:t>
            </a:r>
            <a:r>
              <a:rPr sz="1050" spc="15" dirty="0">
                <a:latin typeface="Arial Unicode MS"/>
                <a:cs typeface="Arial Unicode MS"/>
              </a:rPr>
              <a:t>voltaje. </a:t>
            </a:r>
            <a:r>
              <a:rPr sz="1050" spc="-25" dirty="0">
                <a:latin typeface="Arial Unicode MS"/>
                <a:cs typeface="Arial Unicode MS"/>
              </a:rPr>
              <a:t>El </a:t>
            </a:r>
            <a:r>
              <a:rPr sz="1050" spc="20" dirty="0">
                <a:latin typeface="Arial Unicode MS"/>
                <a:cs typeface="Arial Unicode MS"/>
              </a:rPr>
              <a:t>resultado varió </a:t>
            </a:r>
            <a:r>
              <a:rPr sz="1050" spc="10" dirty="0">
                <a:latin typeface="Arial Unicode MS"/>
                <a:cs typeface="Arial Unicode MS"/>
              </a:rPr>
              <a:t>desde la </a:t>
            </a:r>
            <a:r>
              <a:rPr sz="1050" spc="20" dirty="0">
                <a:latin typeface="Arial Unicode MS"/>
                <a:cs typeface="Arial Unicode MS"/>
              </a:rPr>
              <a:t>operación post-contingencia bajo </a:t>
            </a:r>
            <a:r>
              <a:rPr sz="1050" spc="35" dirty="0">
                <a:latin typeface="Arial Unicode MS"/>
                <a:cs typeface="Arial Unicode MS"/>
              </a:rPr>
              <a:t>un </a:t>
            </a:r>
            <a:r>
              <a:rPr sz="1050" spc="25" dirty="0">
                <a:latin typeface="Arial Unicode MS"/>
                <a:cs typeface="Arial Unicode MS"/>
              </a:rPr>
              <a:t>perfil </a:t>
            </a:r>
            <a:r>
              <a:rPr sz="1050" spc="20" dirty="0">
                <a:latin typeface="Arial Unicode MS"/>
                <a:cs typeface="Arial Unicode MS"/>
              </a:rPr>
              <a:t>de </a:t>
            </a:r>
            <a:r>
              <a:rPr sz="1050" spc="15" dirty="0">
                <a:latin typeface="Arial Unicode MS"/>
                <a:cs typeface="Arial Unicode MS"/>
              </a:rPr>
              <a:t>voltaje </a:t>
            </a:r>
            <a:r>
              <a:rPr sz="1050" spc="20" dirty="0">
                <a:latin typeface="Arial Unicode MS"/>
                <a:cs typeface="Arial Unicode MS"/>
              </a:rPr>
              <a:t> reducido </a:t>
            </a:r>
            <a:r>
              <a:rPr sz="1050" spc="15" dirty="0">
                <a:latin typeface="Arial Unicode MS"/>
                <a:cs typeface="Arial Unicode MS"/>
              </a:rPr>
              <a:t>hasta </a:t>
            </a:r>
            <a:r>
              <a:rPr sz="1050" spc="10" dirty="0">
                <a:latin typeface="Arial Unicode MS"/>
                <a:cs typeface="Arial Unicode MS"/>
              </a:rPr>
              <a:t>el colapso </a:t>
            </a:r>
            <a:r>
              <a:rPr sz="1050" spc="30" dirty="0">
                <a:latin typeface="Arial Unicode MS"/>
                <a:cs typeface="Arial Unicode MS"/>
              </a:rPr>
              <a:t>total </a:t>
            </a:r>
            <a:r>
              <a:rPr sz="1050" spc="20" dirty="0">
                <a:latin typeface="Arial Unicode MS"/>
                <a:cs typeface="Arial Unicode MS"/>
              </a:rPr>
              <a:t>del </a:t>
            </a:r>
            <a:r>
              <a:rPr sz="1050" spc="15" dirty="0">
                <a:latin typeface="Arial Unicode MS"/>
                <a:cs typeface="Arial Unicode MS"/>
              </a:rPr>
              <a:t>voltaje. </a:t>
            </a:r>
            <a:r>
              <a:rPr sz="1050" spc="-35" dirty="0">
                <a:latin typeface="Arial Unicode MS"/>
                <a:cs typeface="Arial Unicode MS"/>
              </a:rPr>
              <a:t>Se </a:t>
            </a:r>
            <a:r>
              <a:rPr sz="1050" spc="25" dirty="0">
                <a:latin typeface="Arial Unicode MS"/>
                <a:cs typeface="Arial Unicode MS"/>
              </a:rPr>
              <a:t>han experimentado </a:t>
            </a:r>
            <a:r>
              <a:rPr sz="1050" spc="15" dirty="0">
                <a:latin typeface="Arial Unicode MS"/>
                <a:cs typeface="Arial Unicode MS"/>
              </a:rPr>
              <a:t>cortes </a:t>
            </a:r>
            <a:r>
              <a:rPr sz="1050" spc="25" dirty="0">
                <a:latin typeface="Arial Unicode MS"/>
                <a:cs typeface="Arial Unicode MS"/>
              </a:rPr>
              <a:t>importantes atribuidos </a:t>
            </a:r>
            <a:r>
              <a:rPr sz="1050" dirty="0">
                <a:latin typeface="Arial Unicode MS"/>
                <a:cs typeface="Arial Unicode MS"/>
              </a:rPr>
              <a:t>a </a:t>
            </a:r>
            <a:r>
              <a:rPr sz="1050" spc="10" dirty="0">
                <a:latin typeface="Arial Unicode MS"/>
                <a:cs typeface="Arial Unicode MS"/>
              </a:rPr>
              <a:t>este </a:t>
            </a:r>
            <a:r>
              <a:rPr sz="1050" spc="25" dirty="0">
                <a:latin typeface="Arial Unicode MS"/>
                <a:cs typeface="Arial Unicode MS"/>
              </a:rPr>
              <a:t>problema </a:t>
            </a:r>
            <a:r>
              <a:rPr sz="1050" spc="20" dirty="0">
                <a:latin typeface="Arial Unicode MS"/>
                <a:cs typeface="Arial Unicode MS"/>
              </a:rPr>
              <a:t>en </a:t>
            </a:r>
            <a:r>
              <a:rPr sz="1050" spc="10" dirty="0">
                <a:latin typeface="Arial Unicode MS"/>
                <a:cs typeface="Arial Unicode MS"/>
              </a:rPr>
              <a:t>la </a:t>
            </a:r>
            <a:r>
              <a:rPr sz="1050" spc="25" dirty="0">
                <a:latin typeface="Arial Unicode MS"/>
                <a:cs typeface="Arial Unicode MS"/>
              </a:rPr>
              <a:t>parte </a:t>
            </a:r>
            <a:r>
              <a:rPr sz="1050" spc="20" dirty="0">
                <a:latin typeface="Arial Unicode MS"/>
                <a:cs typeface="Arial Unicode MS"/>
              </a:rPr>
              <a:t>noreste de </a:t>
            </a:r>
            <a:r>
              <a:rPr sz="1050" spc="10" dirty="0">
                <a:latin typeface="Arial Unicode MS"/>
                <a:cs typeface="Arial Unicode MS"/>
              </a:rPr>
              <a:t>los </a:t>
            </a:r>
            <a:r>
              <a:rPr sz="1050" spc="-155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EE.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-5" dirty="0">
                <a:latin typeface="Arial Unicode MS"/>
                <a:cs typeface="Arial Unicode MS"/>
              </a:rPr>
              <a:t>UU.,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Francia,</a:t>
            </a:r>
            <a:r>
              <a:rPr sz="1050" spc="-10" dirty="0">
                <a:latin typeface="Arial Unicode MS"/>
                <a:cs typeface="Arial Unicode MS"/>
              </a:rPr>
              <a:t> </a:t>
            </a:r>
            <a:r>
              <a:rPr sz="1050" spc="-5" dirty="0">
                <a:latin typeface="Arial Unicode MS"/>
                <a:cs typeface="Arial Unicode MS"/>
              </a:rPr>
              <a:t>Suecia,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5" dirty="0">
                <a:latin typeface="Arial Unicode MS"/>
                <a:cs typeface="Arial Unicode MS"/>
              </a:rPr>
              <a:t>Bélgica,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Japón, </a:t>
            </a:r>
            <a:r>
              <a:rPr sz="1050" spc="35" dirty="0">
                <a:latin typeface="Arial Unicode MS"/>
                <a:cs typeface="Arial Unicode MS"/>
              </a:rPr>
              <a:t>junto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15" dirty="0">
                <a:latin typeface="Arial Unicode MS"/>
                <a:cs typeface="Arial Unicode MS"/>
              </a:rPr>
              <a:t>con</a:t>
            </a:r>
            <a:r>
              <a:rPr sz="1050" spc="-10" dirty="0">
                <a:latin typeface="Arial Unicode MS"/>
                <a:cs typeface="Arial Unicode MS"/>
              </a:rPr>
              <a:t> </a:t>
            </a:r>
            <a:r>
              <a:rPr sz="1050" spc="25" dirty="0">
                <a:latin typeface="Arial Unicode MS"/>
                <a:cs typeface="Arial Unicode MS"/>
              </a:rPr>
              <a:t>otros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-5" dirty="0">
                <a:latin typeface="Arial Unicode MS"/>
                <a:cs typeface="Arial Unicode MS"/>
              </a:rPr>
              <a:t>casos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10" dirty="0">
                <a:latin typeface="Arial Unicode MS"/>
                <a:cs typeface="Arial Unicode MS"/>
              </a:rPr>
              <a:t>localizados</a:t>
            </a:r>
            <a:r>
              <a:rPr sz="1050" spc="-10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de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10" dirty="0">
                <a:latin typeface="Arial Unicode MS"/>
                <a:cs typeface="Arial Unicode MS"/>
              </a:rPr>
              <a:t>colapso</a:t>
            </a:r>
            <a:r>
              <a:rPr sz="1050" spc="-10" dirty="0">
                <a:latin typeface="Arial Unicode MS"/>
                <a:cs typeface="Arial Unicode MS"/>
              </a:rPr>
              <a:t> </a:t>
            </a:r>
            <a:r>
              <a:rPr sz="1050" spc="20" dirty="0">
                <a:latin typeface="Arial Unicode MS"/>
                <a:cs typeface="Arial Unicode MS"/>
              </a:rPr>
              <a:t>de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15" dirty="0">
                <a:latin typeface="Arial Unicode MS"/>
                <a:cs typeface="Arial Unicode MS"/>
              </a:rPr>
              <a:t>voltaje</a:t>
            </a:r>
            <a:r>
              <a:rPr sz="1050" spc="-15" dirty="0">
                <a:latin typeface="Arial Unicode MS"/>
                <a:cs typeface="Arial Unicode MS"/>
              </a:rPr>
              <a:t> </a:t>
            </a:r>
            <a:r>
              <a:rPr sz="1050" spc="15" dirty="0">
                <a:latin typeface="Arial Unicode MS"/>
                <a:cs typeface="Arial Unicode MS"/>
              </a:rPr>
              <a:t>(Mansour,</a:t>
            </a:r>
            <a:endParaRPr sz="105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694218" y="873021"/>
            <a:ext cx="4962525" cy="1169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5" dirty="0">
                <a:latin typeface="Arial Unicode MS"/>
                <a:cs typeface="Arial Unicode MS"/>
              </a:rPr>
              <a:t>1990;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Estados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Unidos</a:t>
            </a:r>
            <a:r>
              <a:rPr sz="600" dirty="0">
                <a:latin typeface="Arial Unicode MS"/>
                <a:cs typeface="Arial Unicode MS"/>
              </a:rPr>
              <a:t> –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Canadá,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2004). </a:t>
            </a:r>
            <a:r>
              <a:rPr sz="600" spc="-15" dirty="0">
                <a:latin typeface="Arial Unicode MS"/>
                <a:cs typeface="Arial Unicode MS"/>
              </a:rPr>
              <a:t>En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consecuencia,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estabilidad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tensión</a:t>
            </a:r>
            <a:r>
              <a:rPr sz="600" spc="-5" dirty="0">
                <a:latin typeface="Arial Unicode MS"/>
                <a:cs typeface="Arial Unicode MS"/>
              </a:rPr>
              <a:t> se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ha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impuesto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como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35" dirty="0">
                <a:latin typeface="Arial Unicode MS"/>
                <a:cs typeface="Arial Unicode MS"/>
              </a:rPr>
              <a:t>un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factor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determinante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tanto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</a:t>
            </a:r>
            <a:endParaRPr sz="600" dirty="0">
              <a:latin typeface="Arial Unicode MS"/>
              <a:cs typeface="Arial Unicode MS"/>
            </a:endParaRPr>
          </a:p>
          <a:p>
            <a:pPr marL="12700" marR="52069" indent="-635">
              <a:lnSpc>
                <a:spcPct val="165800"/>
              </a:lnSpc>
            </a:pPr>
            <a:r>
              <a:rPr sz="600" spc="10" dirty="0">
                <a:latin typeface="Arial Unicode MS"/>
                <a:cs typeface="Arial Unicode MS"/>
              </a:rPr>
              <a:t>los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criterios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planificación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como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funcionamiento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varias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empresas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servicios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públicos.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-15" dirty="0">
                <a:latin typeface="Arial Unicode MS"/>
                <a:cs typeface="Arial Unicode MS"/>
              </a:rPr>
              <a:t>En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consecuencia,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durante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las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últimas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dos </a:t>
            </a:r>
            <a:r>
              <a:rPr sz="600" spc="-15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décadas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-5" dirty="0">
                <a:latin typeface="Arial Unicode MS"/>
                <a:cs typeface="Arial Unicode MS"/>
              </a:rPr>
              <a:t>se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han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desarrollado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procedimientos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analíticos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sólidos,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medidas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cuantitativas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proximidad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inestabilidad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voltaje.</a:t>
            </a:r>
            <a:endParaRPr sz="600" dirty="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75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900" b="1" spc="5" dirty="0">
                <a:latin typeface="Arial Unicode MS"/>
                <a:cs typeface="Arial Unicode MS"/>
              </a:rPr>
              <a:t>10.1.1</a:t>
            </a:r>
            <a:r>
              <a:rPr sz="900" b="1" spc="-30" dirty="0">
                <a:latin typeface="Arial Unicode MS"/>
                <a:cs typeface="Arial Unicode MS"/>
              </a:rPr>
              <a:t> </a:t>
            </a:r>
            <a:r>
              <a:rPr sz="900" b="1" spc="20" dirty="0">
                <a:latin typeface="Arial Unicode MS"/>
                <a:cs typeface="Arial Unicode MS"/>
              </a:rPr>
              <a:t>Ejemplo</a:t>
            </a:r>
            <a:r>
              <a:rPr sz="900" b="1" spc="-30" dirty="0">
                <a:latin typeface="Arial Unicode MS"/>
                <a:cs typeface="Arial Unicode MS"/>
              </a:rPr>
              <a:t> </a:t>
            </a:r>
            <a:r>
              <a:rPr sz="900" b="1" spc="30" dirty="0">
                <a:latin typeface="Arial Unicode MS"/>
                <a:cs typeface="Arial Unicode MS"/>
              </a:rPr>
              <a:t>de</a:t>
            </a:r>
            <a:r>
              <a:rPr sz="900" b="1" spc="-30" dirty="0">
                <a:latin typeface="Arial Unicode MS"/>
                <a:cs typeface="Arial Unicode MS"/>
              </a:rPr>
              <a:t> </a:t>
            </a:r>
            <a:r>
              <a:rPr sz="900" b="1" spc="20" dirty="0">
                <a:latin typeface="Arial Unicode MS"/>
                <a:cs typeface="Arial Unicode MS"/>
              </a:rPr>
              <a:t>carga</a:t>
            </a:r>
            <a:r>
              <a:rPr sz="900" b="1" spc="-30" dirty="0">
                <a:latin typeface="Arial Unicode MS"/>
                <a:cs typeface="Arial Unicode MS"/>
              </a:rPr>
              <a:t> </a:t>
            </a:r>
            <a:r>
              <a:rPr sz="900" b="1" spc="30" dirty="0">
                <a:latin typeface="Arial Unicode MS"/>
                <a:cs typeface="Arial Unicode MS"/>
              </a:rPr>
              <a:t>de</a:t>
            </a:r>
            <a:r>
              <a:rPr sz="900" b="1" spc="-30" dirty="0">
                <a:latin typeface="Arial Unicode MS"/>
                <a:cs typeface="Arial Unicode MS"/>
              </a:rPr>
              <a:t> </a:t>
            </a:r>
            <a:r>
              <a:rPr sz="900" b="1" spc="40" dirty="0">
                <a:latin typeface="Arial Unicode MS"/>
                <a:cs typeface="Arial Unicode MS"/>
              </a:rPr>
              <a:t>generador</a:t>
            </a:r>
            <a:endParaRPr sz="900" b="1" dirty="0">
              <a:latin typeface="Arial Unicode MS"/>
              <a:cs typeface="Arial Unicode MS"/>
            </a:endParaRPr>
          </a:p>
          <a:p>
            <a:pPr marL="12700" marR="17780">
              <a:lnSpc>
                <a:spcPct val="165800"/>
              </a:lnSpc>
              <a:spcBef>
                <a:spcPts val="540"/>
              </a:spcBef>
            </a:pPr>
            <a:r>
              <a:rPr sz="600" spc="-25" dirty="0">
                <a:latin typeface="Arial Unicode MS"/>
                <a:cs typeface="Arial Unicode MS"/>
              </a:rPr>
              <a:t>El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modelo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simple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carga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generador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que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-5" dirty="0">
                <a:latin typeface="Arial Unicode MS"/>
                <a:cs typeface="Arial Unicode MS"/>
              </a:rPr>
              <a:t>se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muestra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figura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10.1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-5" dirty="0">
                <a:latin typeface="Arial Unicode MS"/>
                <a:cs typeface="Arial Unicode MS"/>
              </a:rPr>
              <a:t>se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puede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utilizar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para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explicar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fácilmente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los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conceptos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básicos </a:t>
            </a:r>
            <a:r>
              <a:rPr sz="600" spc="-15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detrás de </a:t>
            </a:r>
            <a:r>
              <a:rPr sz="600" spc="10" dirty="0">
                <a:latin typeface="Arial Unicode MS"/>
                <a:cs typeface="Arial Unicode MS"/>
              </a:rPr>
              <a:t>los </a:t>
            </a:r>
            <a:r>
              <a:rPr sz="600" spc="25" dirty="0">
                <a:latin typeface="Arial Unicode MS"/>
                <a:cs typeface="Arial Unicode MS"/>
              </a:rPr>
              <a:t>fenómenos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15" dirty="0">
                <a:latin typeface="Arial Unicode MS"/>
                <a:cs typeface="Arial Unicode MS"/>
              </a:rPr>
              <a:t>estabilidad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15" dirty="0">
                <a:latin typeface="Arial Unicode MS"/>
                <a:cs typeface="Arial Unicode MS"/>
              </a:rPr>
              <a:t>voltaje. </a:t>
            </a:r>
            <a:r>
              <a:rPr sz="600" spc="-25" dirty="0">
                <a:latin typeface="Arial Unicode MS"/>
                <a:cs typeface="Arial Unicode MS"/>
              </a:rPr>
              <a:t>El </a:t>
            </a:r>
            <a:r>
              <a:rPr sz="600" spc="30" dirty="0">
                <a:latin typeface="Arial Unicode MS"/>
                <a:cs typeface="Arial Unicode MS"/>
              </a:rPr>
              <a:t>modelo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25" dirty="0">
                <a:latin typeface="Arial Unicode MS"/>
                <a:cs typeface="Arial Unicode MS"/>
              </a:rPr>
              <a:t>flujo </a:t>
            </a:r>
            <a:r>
              <a:rPr sz="600" spc="20" dirty="0">
                <a:latin typeface="Arial Unicode MS"/>
                <a:cs typeface="Arial Unicode MS"/>
              </a:rPr>
              <a:t>de potencia de </a:t>
            </a:r>
            <a:r>
              <a:rPr sz="600" spc="10" dirty="0">
                <a:latin typeface="Arial Unicode MS"/>
                <a:cs typeface="Arial Unicode MS"/>
              </a:rPr>
              <a:t>este </a:t>
            </a:r>
            <a:r>
              <a:rPr sz="600" spc="15" dirty="0">
                <a:latin typeface="Arial Unicode MS"/>
                <a:cs typeface="Arial Unicode MS"/>
              </a:rPr>
              <a:t>sistema </a:t>
            </a:r>
            <a:r>
              <a:rPr sz="600" spc="-5" dirty="0">
                <a:latin typeface="Arial Unicode MS"/>
                <a:cs typeface="Arial Unicode MS"/>
              </a:rPr>
              <a:t>se </a:t>
            </a:r>
            <a:r>
              <a:rPr sz="600" spc="20" dirty="0">
                <a:latin typeface="Arial Unicode MS"/>
                <a:cs typeface="Arial Unicode MS"/>
              </a:rPr>
              <a:t>puede representar </a:t>
            </a:r>
            <a:r>
              <a:rPr sz="600" spc="25" dirty="0">
                <a:latin typeface="Arial Unicode MS"/>
                <a:cs typeface="Arial Unicode MS"/>
              </a:rPr>
              <a:t>mediante </a:t>
            </a:r>
            <a:r>
              <a:rPr sz="600" dirty="0">
                <a:latin typeface="Arial Unicode MS"/>
                <a:cs typeface="Arial Unicode MS"/>
              </a:rPr>
              <a:t>las </a:t>
            </a:r>
            <a:r>
              <a:rPr sz="600" spc="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siguientes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ecuaciones:</a:t>
            </a:r>
            <a:endParaRPr sz="600" dirty="0">
              <a:latin typeface="Arial Unicode MS"/>
              <a:cs typeface="Arial Unicode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94175" y="3516745"/>
            <a:ext cx="5015865" cy="3756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15" algn="just">
              <a:lnSpc>
                <a:spcPct val="100000"/>
              </a:lnSpc>
              <a:spcBef>
                <a:spcPts val="100"/>
              </a:spcBef>
            </a:pP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Todas</a:t>
            </a:r>
            <a:r>
              <a:rPr sz="5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550" spc="10" dirty="0">
                <a:latin typeface="Arial" panose="020B0604020202020204" pitchFamily="34" charset="0"/>
                <a:cs typeface="Arial" panose="020B0604020202020204" pitchFamily="34" charset="0"/>
              </a:rPr>
              <a:t>soluciones</a:t>
            </a:r>
            <a:r>
              <a:rPr sz="5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550" spc="5" dirty="0">
                <a:latin typeface="Arial" panose="020B0604020202020204" pitchFamily="34" charset="0"/>
                <a:cs typeface="Arial" panose="020B0604020202020204" pitchFamily="34" charset="0"/>
              </a:rPr>
              <a:t>estas</a:t>
            </a:r>
            <a:r>
              <a:rPr sz="5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5" dirty="0">
                <a:latin typeface="Arial" panose="020B0604020202020204" pitchFamily="34" charset="0"/>
                <a:cs typeface="Arial" panose="020B0604020202020204" pitchFamily="34" charset="0"/>
              </a:rPr>
              <a:t>ecuaciones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25" dirty="0"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z="5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5" dirty="0">
                <a:latin typeface="Arial" panose="020B0604020202020204" pitchFamily="34" charset="0"/>
                <a:cs typeface="Arial" panose="020B0604020202020204" pitchFamily="34" charset="0"/>
              </a:rPr>
              <a:t>potencia,</a:t>
            </a:r>
            <a:r>
              <a:rPr sz="5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20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0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5" dirty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sz="5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0" dirty="0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sz="5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-25" dirty="0">
                <a:latin typeface="Arial" panose="020B0604020202020204" pitchFamily="34" charset="0"/>
                <a:cs typeface="Arial" panose="020B0604020202020204" pitchFamily="34" charset="0"/>
              </a:rPr>
              <a:t>PAG</a:t>
            </a:r>
            <a:r>
              <a:rPr sz="400" spc="-2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20" dirty="0">
                <a:latin typeface="Arial" panose="020B0604020202020204" pitchFamily="34" charset="0"/>
                <a:cs typeface="Arial" panose="020B0604020202020204" pitchFamily="34" charset="0"/>
              </a:rPr>
              <a:t>aumenta,</a:t>
            </a:r>
            <a:r>
              <a:rPr sz="550" spc="-5" dirty="0">
                <a:latin typeface="Arial" panose="020B0604020202020204" pitchFamily="34" charset="0"/>
                <a:cs typeface="Arial" panose="020B0604020202020204" pitchFamily="34" charset="0"/>
              </a:rPr>
              <a:t> se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20" dirty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sz="5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20" dirty="0">
                <a:latin typeface="Arial" panose="020B0604020202020204" pitchFamily="34" charset="0"/>
                <a:cs typeface="Arial" panose="020B0604020202020204" pitchFamily="34" charset="0"/>
              </a:rPr>
              <a:t>graficar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20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25" dirty="0">
                <a:latin typeface="Arial" panose="020B0604020202020204" pitchFamily="34" charset="0"/>
                <a:cs typeface="Arial" panose="020B0604020202020204" pitchFamily="34" charset="0"/>
              </a:rPr>
              <a:t>producir</a:t>
            </a:r>
            <a:r>
              <a:rPr sz="5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-40" dirty="0">
                <a:latin typeface="Arial" panose="020B0604020202020204" pitchFamily="34" charset="0"/>
                <a:cs typeface="Arial" panose="020B0604020202020204" pitchFamily="34" charset="0"/>
              </a:rPr>
              <a:t>PV</a:t>
            </a:r>
            <a:endParaRPr sz="5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ct val="100000"/>
              </a:lnSpc>
              <a:spcBef>
                <a:spcPts val="535"/>
              </a:spcBef>
            </a:pPr>
            <a:r>
              <a:rPr sz="550" spc="10" dirty="0">
                <a:latin typeface="Arial" panose="020B0604020202020204" pitchFamily="34" charset="0"/>
                <a:cs typeface="Arial" panose="020B0604020202020204" pitchFamily="34" charset="0"/>
              </a:rPr>
              <a:t>curvas</a:t>
            </a:r>
            <a:r>
              <a:rPr sz="5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0" dirty="0">
                <a:latin typeface="Arial" panose="020B0604020202020204" pitchFamily="34" charset="0"/>
                <a:cs typeface="Arial" panose="020B0604020202020204" pitchFamily="34" charset="0"/>
              </a:rPr>
              <a:t>(voltaje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5" dirty="0">
                <a:latin typeface="Arial" panose="020B0604020202020204" pitchFamily="34" charset="0"/>
                <a:cs typeface="Arial" panose="020B0604020202020204" pitchFamily="34" charset="0"/>
              </a:rPr>
              <a:t>bus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25" dirty="0">
                <a:latin typeface="Arial" panose="020B0604020202020204" pitchFamily="34" charset="0"/>
                <a:cs typeface="Arial" panose="020B0604020202020204" pitchFamily="34" charset="0"/>
              </a:rPr>
              <a:t>frente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sz="550" spc="10" dirty="0">
                <a:latin typeface="Arial" panose="020B0604020202020204" pitchFamily="34" charset="0"/>
                <a:cs typeface="Arial" panose="020B0604020202020204" pitchFamily="34" charset="0"/>
              </a:rPr>
              <a:t>niveles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5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0" dirty="0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5" dirty="0">
                <a:latin typeface="Arial" panose="020B0604020202020204" pitchFamily="34" charset="0"/>
                <a:cs typeface="Arial" panose="020B0604020202020204" pitchFamily="34" charset="0"/>
              </a:rPr>
              <a:t>activa)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2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-20" dirty="0">
                <a:latin typeface="Arial" panose="020B0604020202020204" pitchFamily="34" charset="0"/>
                <a:cs typeface="Arial" panose="020B0604020202020204" pitchFamily="34" charset="0"/>
              </a:rPr>
              <a:t>QV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0" dirty="0">
                <a:latin typeface="Arial" panose="020B0604020202020204" pitchFamily="34" charset="0"/>
                <a:cs typeface="Arial" panose="020B0604020202020204" pitchFamily="34" charset="0"/>
              </a:rPr>
              <a:t>curvas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0" dirty="0">
                <a:latin typeface="Arial" panose="020B0604020202020204" pitchFamily="34" charset="0"/>
                <a:cs typeface="Arial" panose="020B0604020202020204" pitchFamily="34" charset="0"/>
              </a:rPr>
              <a:t>(voltaje</a:t>
            </a:r>
            <a:r>
              <a:rPr sz="5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5" dirty="0">
                <a:latin typeface="Arial" panose="020B0604020202020204" pitchFamily="34" charset="0"/>
                <a:cs typeface="Arial" panose="020B0604020202020204" pitchFamily="34" charset="0"/>
              </a:rPr>
              <a:t>bus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25" dirty="0">
                <a:latin typeface="Arial" panose="020B0604020202020204" pitchFamily="34" charset="0"/>
                <a:cs typeface="Arial" panose="020B0604020202020204" pitchFamily="34" charset="0"/>
              </a:rPr>
              <a:t>frente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sz="550" spc="10" dirty="0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5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5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50" spc="10" dirty="0">
                <a:latin typeface="Arial" panose="020B0604020202020204" pitchFamily="34" charset="0"/>
                <a:cs typeface="Arial" panose="020B0604020202020204" pitchFamily="34" charset="0"/>
              </a:rPr>
              <a:t>reactiva</a:t>
            </a:r>
            <a:endParaRPr sz="5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41275" algn="just">
              <a:lnSpc>
                <a:spcPct val="142400"/>
              </a:lnSpc>
              <a:spcBef>
                <a:spcPts val="25"/>
              </a:spcBef>
            </a:pPr>
            <a:r>
              <a:rPr sz="700" spc="5" dirty="0">
                <a:latin typeface="Arial" panose="020B0604020202020204" pitchFamily="34" charset="0"/>
                <a:cs typeface="Arial" panose="020B0604020202020204" pitchFamily="34" charset="0"/>
              </a:rPr>
              <a:t>niveles)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sistema. Por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ejemplo,</a:t>
            </a:r>
            <a:r>
              <a:rPr sz="700" spc="2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Figura </a:t>
            </a:r>
            <a:r>
              <a:rPr sz="700" spc="5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10.2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representa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700" spc="-50" dirty="0">
                <a:latin typeface="Arial" panose="020B0604020202020204" pitchFamily="34" charset="0"/>
                <a:cs typeface="Arial" panose="020B0604020202020204" pitchFamily="34" charset="0"/>
              </a:rPr>
              <a:t>PV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curvas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barra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carga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obtenidas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estos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ecuaciones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65" dirty="0">
                <a:latin typeface="Arial" panose="020B0604020202020204" pitchFamily="34" charset="0"/>
                <a:cs typeface="Arial" panose="020B0604020202020204" pitchFamily="34" charset="0"/>
              </a:rPr>
              <a:t>¼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" dirty="0">
                <a:latin typeface="Arial" panose="020B0604020202020204" pitchFamily="34" charset="0"/>
                <a:cs typeface="Arial" panose="020B0604020202020204" pitchFamily="34" charset="0"/>
              </a:rPr>
              <a:t>0,25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2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450" spc="-2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4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65" dirty="0">
                <a:latin typeface="Arial" panose="020B0604020202020204" pitchFamily="34" charset="0"/>
                <a:cs typeface="Arial" panose="020B0604020202020204" pitchFamily="34" charset="0"/>
              </a:rPr>
              <a:t>¼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40" dirty="0">
                <a:latin typeface="Arial" panose="020B0604020202020204" pitchFamily="34" charset="0"/>
                <a:cs typeface="Arial" panose="020B0604020202020204" pitchFamily="34" charset="0"/>
              </a:rPr>
              <a:t>pu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5" dirty="0">
                <a:latin typeface="Arial" panose="020B0604020202020204" pitchFamily="34" charset="0"/>
                <a:cs typeface="Arial" panose="020B0604020202020204" pitchFamily="34" charset="0"/>
              </a:rPr>
              <a:t>ignoran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límites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generador,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valores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4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sz="450" spc="-4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4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simular </a:t>
            </a:r>
            <a:r>
              <a:rPr sz="700" spc="-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una interrupción o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contingencia del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transmisión aumentando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valor. </a:t>
            </a:r>
            <a:r>
              <a:rPr sz="700" spc="15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Figura </a:t>
            </a:r>
            <a:r>
              <a:rPr sz="700" spc="5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10.3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representa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700" spc="35" dirty="0">
                <a:latin typeface="Arial" panose="020B0604020202020204" pitchFamily="34" charset="0"/>
                <a:cs typeface="Arial" panose="020B0604020202020204" pitchFamily="34" charset="0"/>
              </a:rPr>
              <a:t>poder </a:t>
            </a:r>
            <a:r>
              <a:rPr sz="7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solución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consideran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límites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reactiva,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40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sz="500" spc="5" dirty="0">
                <a:latin typeface="Arial" panose="020B0604020202020204" pitchFamily="34" charset="0"/>
                <a:cs typeface="Arial" panose="020B0604020202020204" pitchFamily="34" charset="0"/>
              </a:rPr>
              <a:t>Gmax</a:t>
            </a:r>
            <a:r>
              <a:rPr sz="5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65" dirty="0">
                <a:latin typeface="Arial" panose="020B0604020202020204" pitchFamily="34" charset="0"/>
                <a:cs typeface="Arial" panose="020B0604020202020204" pitchFamily="34" charset="0"/>
              </a:rPr>
              <a:t>¼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" dirty="0">
                <a:latin typeface="Arial" panose="020B0604020202020204" pitchFamily="34" charset="0"/>
                <a:cs typeface="Arial" panose="020B0604020202020204" pitchFamily="34" charset="0"/>
              </a:rPr>
              <a:t>0,5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sz="500" spc="15" dirty="0">
                <a:latin typeface="Arial" panose="020B0604020202020204" pitchFamily="34" charset="0"/>
                <a:cs typeface="Arial" panose="020B0604020202020204" pitchFamily="34" charset="0"/>
              </a:rPr>
              <a:t>Gmin</a:t>
            </a:r>
            <a:r>
              <a:rPr sz="5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65" dirty="0">
                <a:latin typeface="Arial" panose="020B0604020202020204" pitchFamily="34" charset="0"/>
                <a:cs typeface="Arial" panose="020B0604020202020204" pitchFamily="34" charset="0"/>
              </a:rPr>
              <a:t>¼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0,5.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Note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estosPV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700" spc="-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curvas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5" dirty="0">
                <a:latin typeface="Arial" panose="020B0604020202020204" pitchFamily="34" charset="0"/>
                <a:cs typeface="Arial" panose="020B0604020202020204" pitchFamily="34" charset="0"/>
              </a:rPr>
              <a:t>transformar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fácilmente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25" dirty="0">
                <a:latin typeface="Arial" panose="020B0604020202020204" pitchFamily="34" charset="0"/>
                <a:cs typeface="Arial" panose="020B0604020202020204" pitchFamily="34" charset="0"/>
              </a:rPr>
              <a:t>QV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curvas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escalando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adecuadamente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eje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horizontal.</a:t>
            </a:r>
            <a:endParaRPr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indent="120014" algn="just">
              <a:lnSpc>
                <a:spcPts val="1200"/>
              </a:lnSpc>
              <a:spcBef>
                <a:spcPts val="95"/>
              </a:spcBef>
            </a:pPr>
            <a:r>
              <a:rPr sz="650" spc="-2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figura </a:t>
            </a:r>
            <a:r>
              <a:rPr sz="650" dirty="0">
                <a:latin typeface="Arial" panose="020B0604020202020204" pitchFamily="34" charset="0"/>
                <a:cs typeface="Arial" panose="020B0604020202020204" pitchFamily="34" charset="0"/>
              </a:rPr>
              <a:t>10.2,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carga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máxima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corresponde </a:t>
            </a:r>
            <a:r>
              <a:rPr sz="65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una singularidad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del jacobiano de </a:t>
            </a:r>
            <a:r>
              <a:rPr sz="65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ecuaciones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flujo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potencia, </a:t>
            </a:r>
            <a:r>
              <a:rPr sz="650" spc="5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estar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5" dirty="0">
                <a:latin typeface="Arial" panose="020B0604020202020204" pitchFamily="34" charset="0"/>
                <a:cs typeface="Arial" panose="020B0604020202020204" pitchFamily="34" charset="0"/>
              </a:rPr>
              <a:t>asociada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bifurcación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5" dirty="0">
                <a:latin typeface="Arial" panose="020B0604020202020204" pitchFamily="34" charset="0"/>
                <a:cs typeface="Arial" panose="020B0604020202020204" pitchFamily="34" charset="0"/>
              </a:rPr>
              <a:t>nodo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silla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montar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dinámico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dirty="0">
                <a:latin typeface="Arial" panose="020B0604020202020204" pitchFamily="34" charset="0"/>
                <a:cs typeface="Arial" panose="020B0604020202020204" pitchFamily="34" charset="0"/>
              </a:rPr>
              <a:t>(Cañizares,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dirty="0">
                <a:latin typeface="Arial" panose="020B0604020202020204" pitchFamily="34" charset="0"/>
                <a:cs typeface="Arial" panose="020B0604020202020204" pitchFamily="34" charset="0"/>
              </a:rPr>
              <a:t>2002). </a:t>
            </a:r>
            <a:r>
              <a:rPr sz="650" spc="5" dirty="0">
                <a:latin typeface="Arial" panose="020B0604020202020204" pitchFamily="34" charset="0"/>
                <a:cs typeface="Arial" panose="020B0604020202020204" pitchFamily="34" charset="0"/>
              </a:rPr>
              <a:t> (Una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bifurcación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nodos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silla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define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eléctrica,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 se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considera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5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lineal,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soluciones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fusionan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5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desaparecen,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dirty="0">
                <a:latin typeface="Arial" panose="020B0604020202020204" pitchFamily="34" charset="0"/>
                <a:cs typeface="Arial" panose="020B0604020202020204" pitchFamily="34" charset="0"/>
              </a:rPr>
              <a:t>ya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5" dirty="0">
                <a:latin typeface="Arial" panose="020B0604020202020204" pitchFamily="34" charset="0"/>
                <a:cs typeface="Arial" panose="020B0604020202020204" pitchFamily="34" charset="0"/>
              </a:rPr>
              <a:t>normalmente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carga,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650" spc="-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parámetro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sistema,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aumenta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;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jacobiano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ecuaciones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vuelve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singular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-35" dirty="0">
                <a:latin typeface="Arial" panose="020B0604020202020204" pitchFamily="34" charset="0"/>
                <a:cs typeface="Arial" panose="020B0604020202020204" pitchFamily="34" charset="0"/>
              </a:rPr>
              <a:t>`` </a:t>
            </a:r>
            <a:r>
              <a:rPr sz="65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bifurcación</a:t>
            </a:r>
            <a:r>
              <a:rPr sz="65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''</a:t>
            </a:r>
            <a:r>
              <a:rPr sz="65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65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-35" dirty="0">
                <a:latin typeface="Arial" panose="020B0604020202020204" pitchFamily="34" charset="0"/>
                <a:cs typeface="Arial" panose="020B0604020202020204" pitchFamily="34" charset="0"/>
              </a:rPr>
              <a:t>``</a:t>
            </a:r>
            <a:r>
              <a:rPr sz="65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fusión</a:t>
            </a:r>
            <a:r>
              <a:rPr sz="65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dirty="0">
                <a:latin typeface="Arial" panose="020B0604020202020204" pitchFamily="34" charset="0"/>
                <a:cs typeface="Arial" panose="020B0604020202020204" pitchFamily="34" charset="0"/>
              </a:rPr>
              <a:t>''.)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Observe</a:t>
            </a:r>
            <a:r>
              <a:rPr sz="65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65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dirty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sz="65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65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estuviera</a:t>
            </a:r>
            <a:r>
              <a:rPr sz="65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operando</a:t>
            </a:r>
            <a:r>
              <a:rPr sz="65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65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endParaRPr sz="6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ct val="100000"/>
              </a:lnSpc>
              <a:spcBef>
                <a:spcPts val="229"/>
              </a:spcBef>
            </a:pP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20" dirty="0">
                <a:latin typeface="Arial" panose="020B0604020202020204" pitchFamily="34" charset="0"/>
                <a:cs typeface="Arial" panose="020B0604020202020204" pitchFamily="34" charset="0"/>
              </a:rPr>
              <a:t>PAG</a:t>
            </a:r>
            <a:r>
              <a:rPr sz="450" spc="-2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700" spc="-20" dirty="0">
                <a:latin typeface="Arial" panose="020B0604020202020204" pitchFamily="34" charset="0"/>
                <a:cs typeface="Arial" panose="020B0604020202020204" pitchFamily="34" charset="0"/>
              </a:rPr>
              <a:t>¼0.7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pu,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contingencia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resultaría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básicamente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desaparición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4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40" dirty="0"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endParaRPr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ct val="100000"/>
              </a:lnSpc>
              <a:spcBef>
                <a:spcPts val="359"/>
              </a:spcBef>
            </a:pP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(solución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potencia),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conduciría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4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colapso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voltaje.</a:t>
            </a:r>
            <a:endParaRPr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38735" indent="120014" algn="just">
              <a:lnSpc>
                <a:spcPct val="142400"/>
              </a:lnSpc>
            </a:pP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5" dirty="0">
                <a:latin typeface="Arial" panose="020B0604020202020204" pitchFamily="34" charset="0"/>
                <a:cs typeface="Arial" panose="020B0604020202020204" pitchFamily="34" charset="0"/>
              </a:rPr>
              <a:t>mismo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modo,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" dirty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intenta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5" dirty="0">
                <a:latin typeface="Arial" panose="020B0604020202020204" pitchFamily="34" charset="0"/>
                <a:cs typeface="Arial" panose="020B0604020202020204" pitchFamily="34" charset="0"/>
              </a:rPr>
              <a:t>aumentar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30" dirty="0">
                <a:latin typeface="Arial" panose="020B0604020202020204" pitchFamily="34" charset="0"/>
                <a:cs typeface="Arial" panose="020B0604020202020204" pitchFamily="34" charset="0"/>
              </a:rPr>
              <a:t>PAG</a:t>
            </a:r>
            <a:r>
              <a:rPr sz="450" spc="-3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4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(Q</a:t>
            </a:r>
            <a:r>
              <a:rPr sz="450" spc="-1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allá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sus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valores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máximos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5" dirty="0">
                <a:latin typeface="Arial" panose="020B0604020202020204" pitchFamily="34" charset="0"/>
                <a:cs typeface="Arial" panose="020B0604020202020204" pitchFamily="34" charset="0"/>
              </a:rPr>
              <a:t>figura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10.3,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sz="700" spc="-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4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colapso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sistema,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5" dirty="0">
                <a:latin typeface="Arial" panose="020B0604020202020204" pitchFamily="34" charset="0"/>
                <a:cs typeface="Arial" panose="020B0604020202020204" pitchFamily="34" charset="0"/>
              </a:rPr>
              <a:t>también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observa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" dirty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ocurre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contingencia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representada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figura.</a:t>
            </a:r>
            <a:endParaRPr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285115" algn="just">
              <a:lnSpc>
                <a:spcPct val="142100"/>
              </a:lnSpc>
            </a:pP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700" spc="40" dirty="0">
                <a:latin typeface="Arial" panose="020B0604020202020204" pitchFamily="34" charset="0"/>
                <a:cs typeface="Arial" panose="020B0604020202020204" pitchFamily="34" charset="0"/>
              </a:rPr>
              <a:t>punto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operación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asociado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700" spc="-25" dirty="0">
                <a:latin typeface="Arial" panose="020B0604020202020204" pitchFamily="34" charset="0"/>
                <a:cs typeface="Arial" panose="020B0604020202020204" pitchFamily="34" charset="0"/>
              </a:rPr>
              <a:t>PAG</a:t>
            </a:r>
            <a:r>
              <a:rPr sz="500" spc="-2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700" spc="-25" dirty="0">
                <a:latin typeface="Arial" panose="020B0604020202020204" pitchFamily="34" charset="0"/>
                <a:cs typeface="Arial" panose="020B0604020202020204" pitchFamily="34" charset="0"/>
              </a:rPr>
              <a:t>¼0,6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pu. 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puntos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carga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máximos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corresponden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r>
              <a:rPr sz="7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hasta </a:t>
            </a:r>
            <a:r>
              <a:rPr sz="700" spc="40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límite </a:t>
            </a:r>
            <a:r>
              <a:rPr sz="700" spc="35" dirty="0">
                <a:latin typeface="Arial" panose="020B0604020202020204" pitchFamily="34" charset="0"/>
                <a:cs typeface="Arial" panose="020B0604020202020204" pitchFamily="34" charset="0"/>
              </a:rPr>
              <a:t>máximo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potencia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reactiva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generador 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sz="500" spc="-10" dirty="0">
                <a:latin typeface="Arial" panose="020B0604020202020204" pitchFamily="34" charset="0"/>
                <a:cs typeface="Arial" panose="020B0604020202020204" pitchFamily="34" charset="0"/>
              </a:rPr>
              <a:t>GRAMO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siendo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jacobiano del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flujo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700" spc="35" dirty="0">
                <a:latin typeface="Arial" panose="020B0604020202020204" pitchFamily="34" charset="0"/>
                <a:cs typeface="Arial" panose="020B0604020202020204" pitchFamily="34" charset="0"/>
              </a:rPr>
              <a:t>poder no </a:t>
            </a:r>
            <a:r>
              <a:rPr sz="700" spc="-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singular.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40" dirty="0"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estar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asociado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unbifurcación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inducida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40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límites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4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5" dirty="0"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dinámico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endParaRPr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34925" algn="just">
              <a:lnSpc>
                <a:spcPts val="1200"/>
              </a:lnSpc>
              <a:spcBef>
                <a:spcPts val="70"/>
              </a:spcBef>
            </a:pP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dirty="0">
                <a:latin typeface="Arial" panose="020B0604020202020204" pitchFamily="34" charset="0"/>
                <a:cs typeface="Arial" panose="020B0604020202020204" pitchFamily="34" charset="0"/>
              </a:rPr>
              <a:t>(Cañizares,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dirty="0">
                <a:latin typeface="Arial" panose="020B0604020202020204" pitchFamily="34" charset="0"/>
                <a:cs typeface="Arial" panose="020B0604020202020204" pitchFamily="34" charset="0"/>
              </a:rPr>
              <a:t>2002).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5" dirty="0">
                <a:latin typeface="Arial" panose="020B0604020202020204" pitchFamily="34" charset="0"/>
                <a:cs typeface="Arial" panose="020B0604020202020204" pitchFamily="34" charset="0"/>
              </a:rPr>
              <a:t>(Una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bifurcación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inducida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límite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define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eléctrica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5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sz="650" spc="-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lineal</a:t>
            </a:r>
            <a:r>
              <a:rPr sz="65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soluciones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fusionan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aumenta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carga;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jacobiano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ecuaciones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flujo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 potencia en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punto </a:t>
            </a:r>
            <a:r>
              <a:rPr sz="650" spc="35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singular </a:t>
            </a:r>
            <a:r>
              <a:rPr sz="650" spc="5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corresponde </a:t>
            </a:r>
            <a:r>
              <a:rPr sz="65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solución de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flujo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energía,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donde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sz="65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controlador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5" dirty="0">
                <a:latin typeface="Arial" panose="020B0604020202020204" pitchFamily="34" charset="0"/>
                <a:cs typeface="Arial" panose="020B0604020202020204" pitchFamily="34" charset="0"/>
              </a:rPr>
              <a:t>alcanza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límite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control,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regulador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5" dirty="0">
                <a:latin typeface="Arial" panose="020B0604020202020204" pitchFamily="34" charset="0"/>
                <a:cs typeface="Arial" panose="020B0604020202020204" pitchFamily="34" charset="0"/>
              </a:rPr>
              <a:t>alcanza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4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límite</a:t>
            </a:r>
            <a:r>
              <a:rPr sz="6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30" dirty="0">
                <a:latin typeface="Arial" panose="020B0604020202020204" pitchFamily="34" charset="0"/>
                <a:cs typeface="Arial" panose="020B0604020202020204" pitchFamily="34" charset="0"/>
              </a:rPr>
              <a:t>máximo</a:t>
            </a:r>
            <a:r>
              <a:rPr sz="6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65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20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65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50" spc="10" dirty="0">
                <a:latin typeface="Arial" panose="020B0604020202020204" pitchFamily="34" charset="0"/>
                <a:cs typeface="Arial" panose="020B0604020202020204" pitchFamily="34" charset="0"/>
              </a:rPr>
              <a:t>reactiva).</a:t>
            </a:r>
            <a:endParaRPr sz="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94339" y="8423790"/>
            <a:ext cx="177038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-25" dirty="0">
                <a:latin typeface="Arial Unicode MS"/>
                <a:cs typeface="Arial Unicode MS"/>
              </a:rPr>
              <a:t>FIGURA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10.1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Ejemplo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generador.</a:t>
            </a:r>
            <a:endParaRPr sz="650">
              <a:latin typeface="Arial Unicode MS"/>
              <a:cs typeface="Arial Unicode MS"/>
            </a:endParaRPr>
          </a:p>
        </p:txBody>
      </p:sp>
      <p:pic>
        <p:nvPicPr>
          <p:cNvPr id="39" name="Imagen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16" y="2129657"/>
            <a:ext cx="4495800" cy="1264900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7346984"/>
            <a:ext cx="3156540" cy="8545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bject 84"/>
          <p:cNvSpPr txBox="1"/>
          <p:nvPr/>
        </p:nvSpPr>
        <p:spPr>
          <a:xfrm>
            <a:off x="670580" y="8458310"/>
            <a:ext cx="4053840" cy="1206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50" spc="-20" dirty="0">
                <a:latin typeface="Arial Unicode MS"/>
                <a:cs typeface="Arial Unicode MS"/>
              </a:rPr>
              <a:t>FIGURA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5" dirty="0">
                <a:latin typeface="Arial Unicode MS"/>
                <a:cs typeface="Arial Unicode MS"/>
              </a:rPr>
              <a:t>10.3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-40" dirty="0">
                <a:latin typeface="Arial Unicode MS"/>
                <a:cs typeface="Arial Unicode MS"/>
              </a:rPr>
              <a:t>PV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5" dirty="0">
                <a:latin typeface="Arial Unicode MS"/>
                <a:cs typeface="Arial Unicode MS"/>
              </a:rPr>
              <a:t>Curva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20" dirty="0">
                <a:latin typeface="Arial Unicode MS"/>
                <a:cs typeface="Arial Unicode MS"/>
              </a:rPr>
              <a:t>para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el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20" dirty="0">
                <a:latin typeface="Arial Unicode MS"/>
                <a:cs typeface="Arial Unicode MS"/>
              </a:rPr>
              <a:t>ejemplo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carga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del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25" dirty="0">
                <a:latin typeface="Arial Unicode MS"/>
                <a:cs typeface="Arial Unicode MS"/>
              </a:rPr>
              <a:t>generador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considerando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los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límites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potencia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reactiva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del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20" dirty="0">
                <a:latin typeface="Arial Unicode MS"/>
                <a:cs typeface="Arial Unicode MS"/>
              </a:rPr>
              <a:t>generador.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70580" y="3867501"/>
            <a:ext cx="389953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latin typeface="Arial Unicode MS"/>
                <a:cs typeface="Arial Unicode MS"/>
              </a:rPr>
              <a:t>FIGURA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10.2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-40" dirty="0">
                <a:latin typeface="Arial Unicode MS"/>
                <a:cs typeface="Arial Unicode MS"/>
              </a:rPr>
              <a:t>PV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curva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para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el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ejemplo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carga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generador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sin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límites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potencia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reactiva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generador.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70379" y="4271787"/>
            <a:ext cx="4986655" cy="786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0014" algn="just">
              <a:lnSpc>
                <a:spcPct val="142400"/>
              </a:lnSpc>
              <a:spcBef>
                <a:spcPts val="100"/>
              </a:spcBef>
            </a:pPr>
            <a:r>
              <a:rPr sz="700" dirty="0">
                <a:latin typeface="Arial Unicode MS"/>
                <a:cs typeface="Arial Unicode MS"/>
              </a:rPr>
              <a:t>Para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este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ejemplo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simple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carga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generador,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diferentes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50" dirty="0">
                <a:latin typeface="Arial Unicode MS"/>
                <a:cs typeface="Arial Unicode MS"/>
              </a:rPr>
              <a:t>PV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QV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15" dirty="0">
                <a:latin typeface="Arial Unicode MS"/>
                <a:cs typeface="Arial Unicode MS"/>
              </a:rPr>
              <a:t>Las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curvas</a:t>
            </a:r>
            <a:r>
              <a:rPr sz="700" spc="-5" dirty="0">
                <a:latin typeface="Arial Unicode MS"/>
                <a:cs typeface="Arial Unicode MS"/>
              </a:rPr>
              <a:t> se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pueden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calcular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función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parámetros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sistema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elegidos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trazar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estas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curvas.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Por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ejemplo,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familia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curvas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se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muestra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endParaRPr sz="700" dirty="0">
              <a:latin typeface="Arial Unicode MS"/>
              <a:cs typeface="Arial Unicode MS"/>
            </a:endParaRPr>
          </a:p>
          <a:p>
            <a:pPr marL="12700" marR="100330" algn="just">
              <a:lnSpc>
                <a:spcPct val="132600"/>
              </a:lnSpc>
              <a:spcBef>
                <a:spcPts val="10"/>
              </a:spcBef>
            </a:pPr>
            <a:r>
              <a:rPr sz="750" spc="15" dirty="0">
                <a:solidFill>
                  <a:srgbClr val="0000FF"/>
                </a:solidFill>
                <a:latin typeface="Arial Unicode MS"/>
                <a:cs typeface="Arial Unicode MS"/>
                <a:hlinkClick r:id="rId2" action="ppaction://hlinksldjump"/>
              </a:rPr>
              <a:t>Figura</a:t>
            </a:r>
            <a:r>
              <a:rPr sz="750" spc="-10" dirty="0">
                <a:solidFill>
                  <a:srgbClr val="0000FF"/>
                </a:solidFill>
                <a:latin typeface="Arial Unicode MS"/>
                <a:cs typeface="Arial Unicode MS"/>
                <a:hlinkClick r:id="rId2" action="ppaction://hlinksldjump"/>
              </a:rPr>
              <a:t> </a:t>
            </a:r>
            <a:r>
              <a:rPr sz="750" spc="5" dirty="0">
                <a:solidFill>
                  <a:srgbClr val="0000FF"/>
                </a:solidFill>
                <a:latin typeface="Arial Unicode MS"/>
                <a:cs typeface="Arial Unicode MS"/>
              </a:rPr>
              <a:t>10.4</a:t>
            </a:r>
            <a:r>
              <a:rPr sz="750" spc="-10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se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produce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manteniendo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constante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tensión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final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envío,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mientras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carga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extremo </a:t>
            </a:r>
            <a:r>
              <a:rPr sz="750" spc="-19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receptor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10" dirty="0">
                <a:latin typeface="Arial Unicode MS"/>
                <a:cs typeface="Arial Unicode MS"/>
              </a:rPr>
              <a:t>varía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30" dirty="0">
                <a:latin typeface="Arial Unicode MS"/>
                <a:cs typeface="Arial Unicode MS"/>
              </a:rPr>
              <a:t>factor </a:t>
            </a:r>
            <a:r>
              <a:rPr sz="750" spc="25" dirty="0">
                <a:latin typeface="Arial Unicode MS"/>
                <a:cs typeface="Arial Unicode MS"/>
              </a:rPr>
              <a:t>de potencia constante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10" dirty="0">
                <a:latin typeface="Arial Unicode MS"/>
                <a:cs typeface="Arial Unicode MS"/>
              </a:rPr>
              <a:t>calcula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5" dirty="0">
                <a:latin typeface="Arial Unicode MS"/>
                <a:cs typeface="Arial Unicode MS"/>
              </a:rPr>
              <a:t>tensión </a:t>
            </a:r>
            <a:r>
              <a:rPr sz="750" spc="30" dirty="0">
                <a:latin typeface="Arial Unicode MS"/>
                <a:cs typeface="Arial Unicode MS"/>
              </a:rPr>
              <a:t>final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recepción. </a:t>
            </a:r>
            <a:r>
              <a:rPr sz="750" spc="-5" dirty="0">
                <a:latin typeface="Arial Unicode MS"/>
                <a:cs typeface="Arial Unicode MS"/>
              </a:rPr>
              <a:t>Cada </a:t>
            </a:r>
            <a:r>
              <a:rPr sz="750" spc="20" dirty="0">
                <a:latin typeface="Arial Unicode MS"/>
                <a:cs typeface="Arial Unicode MS"/>
              </a:rPr>
              <a:t>curva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calcula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factor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potencia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específico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muestra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potencia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máxima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se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puede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transferir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este</a:t>
            </a:r>
            <a:endParaRPr sz="750" dirty="0">
              <a:latin typeface="Arial Unicode MS"/>
              <a:cs typeface="Arial Unicode MS"/>
            </a:endParaRPr>
          </a:p>
        </p:txBody>
      </p:sp>
      <p:pic>
        <p:nvPicPr>
          <p:cNvPr id="86" name="Imagen 8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379" y="533399"/>
            <a:ext cx="4986655" cy="3229977"/>
          </a:xfrm>
          <a:prstGeom prst="rect">
            <a:avLst/>
          </a:prstGeom>
        </p:spPr>
      </p:pic>
      <p:pic>
        <p:nvPicPr>
          <p:cNvPr id="87" name="Imagen 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379" y="5181600"/>
            <a:ext cx="4986655" cy="32767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 txBox="1"/>
          <p:nvPr/>
        </p:nvSpPr>
        <p:spPr>
          <a:xfrm>
            <a:off x="3130720" y="813942"/>
            <a:ext cx="2591435" cy="38214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9055" algn="just">
              <a:lnSpc>
                <a:spcPct val="153200"/>
              </a:lnSpc>
              <a:spcBef>
                <a:spcPts val="100"/>
              </a:spcBef>
            </a:pPr>
            <a:r>
              <a:rPr sz="650" spc="25" dirty="0">
                <a:latin typeface="Arial Unicode MS"/>
                <a:cs typeface="Arial Unicode MS"/>
              </a:rPr>
              <a:t>factor </a:t>
            </a:r>
            <a:r>
              <a:rPr sz="650" spc="20" dirty="0">
                <a:latin typeface="Arial Unicode MS"/>
                <a:cs typeface="Arial Unicode MS"/>
              </a:rPr>
              <a:t>de potencia particular, </a:t>
            </a:r>
            <a:r>
              <a:rPr sz="650" spc="25" dirty="0">
                <a:latin typeface="Arial Unicode MS"/>
                <a:cs typeface="Arial Unicode MS"/>
              </a:rPr>
              <a:t>que </a:t>
            </a:r>
            <a:r>
              <a:rPr sz="650" spc="30" dirty="0">
                <a:latin typeface="Arial Unicode MS"/>
                <a:cs typeface="Arial Unicode MS"/>
              </a:rPr>
              <a:t>también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10" dirty="0">
                <a:latin typeface="Arial Unicode MS"/>
                <a:cs typeface="Arial Unicode MS"/>
              </a:rPr>
              <a:t>conoce </a:t>
            </a:r>
            <a:r>
              <a:rPr sz="650" spc="25" dirty="0">
                <a:latin typeface="Arial Unicode MS"/>
                <a:cs typeface="Arial Unicode MS"/>
              </a:rPr>
              <a:t>como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capacidad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máxima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sistema.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Tenga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cuenta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límite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puede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aumentar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proporcionando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más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soporte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reactivo </a:t>
            </a:r>
            <a:r>
              <a:rPr sz="650" spc="2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extremo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receptor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[límite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15" dirty="0">
                <a:latin typeface="Arial Unicode MS"/>
                <a:cs typeface="Arial Unicode MS"/>
              </a:rPr>
              <a:t>(2)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frente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al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límite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(1)],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empuja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efectivamente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25" dirty="0">
                <a:latin typeface="Arial Unicode MS"/>
                <a:cs typeface="Arial Unicode MS"/>
              </a:rPr>
              <a:t>factor </a:t>
            </a:r>
            <a:r>
              <a:rPr sz="650" spc="20" dirty="0">
                <a:latin typeface="Arial Unicode MS"/>
                <a:cs typeface="Arial Unicode MS"/>
              </a:rPr>
              <a:t>de potencia de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15" dirty="0">
                <a:latin typeface="Arial Unicode MS"/>
                <a:cs typeface="Arial Unicode MS"/>
              </a:rPr>
              <a:t>carga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0" dirty="0">
                <a:latin typeface="Arial Unicode MS"/>
                <a:cs typeface="Arial Unicode MS"/>
              </a:rPr>
              <a:t>dirección </a:t>
            </a:r>
            <a:r>
              <a:rPr sz="650" spc="2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principal.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También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debe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tenerse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cuenta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endParaRPr sz="650" dirty="0">
              <a:latin typeface="Arial Unicode MS"/>
              <a:cs typeface="Arial Unicode MS"/>
            </a:endParaRPr>
          </a:p>
          <a:p>
            <a:pPr marL="12700" marR="19050" indent="-635" algn="just">
              <a:lnSpc>
                <a:spcPct val="153300"/>
              </a:lnSpc>
            </a:pPr>
            <a:r>
              <a:rPr sz="650" spc="30" dirty="0">
                <a:latin typeface="Arial Unicode MS"/>
                <a:cs typeface="Arial Unicode MS"/>
              </a:rPr>
              <a:t>puntos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curvas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por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debajo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línea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límite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30" dirty="0">
                <a:latin typeface="Arial Unicode MS"/>
                <a:cs typeface="Arial Unicode MS"/>
              </a:rPr>
              <a:t>V</a:t>
            </a:r>
            <a:r>
              <a:rPr sz="450" spc="-30" dirty="0">
                <a:latin typeface="Arial Unicode MS"/>
                <a:cs typeface="Arial Unicode MS"/>
              </a:rPr>
              <a:t>s</a:t>
            </a:r>
            <a:r>
              <a:rPr sz="4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caracterizar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comportamiento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inestable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sistema,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donde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una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gota</a:t>
            </a:r>
            <a:endParaRPr sz="650" dirty="0">
              <a:latin typeface="Arial Unicode MS"/>
              <a:cs typeface="Arial Unicode MS"/>
            </a:endParaRPr>
          </a:p>
          <a:p>
            <a:pPr marL="12700" marR="77470" algn="just">
              <a:lnSpc>
                <a:spcPct val="142300"/>
              </a:lnSpc>
              <a:spcBef>
                <a:spcPts val="10"/>
              </a:spcBef>
            </a:pP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5" dirty="0">
                <a:latin typeface="Arial Unicode MS"/>
                <a:cs typeface="Arial Unicode MS"/>
              </a:rPr>
              <a:t>demanda </a:t>
            </a:r>
            <a:r>
              <a:rPr sz="700" spc="10" dirty="0">
                <a:latin typeface="Arial Unicode MS"/>
                <a:cs typeface="Arial Unicode MS"/>
              </a:rPr>
              <a:t>está asociada </a:t>
            </a:r>
            <a:r>
              <a:rPr sz="700" spc="20" dirty="0">
                <a:latin typeface="Arial Unicode MS"/>
                <a:cs typeface="Arial Unicode MS"/>
              </a:rPr>
              <a:t>con </a:t>
            </a:r>
            <a:r>
              <a:rPr sz="700" spc="30" dirty="0">
                <a:latin typeface="Arial Unicode MS"/>
                <a:cs typeface="Arial Unicode MS"/>
              </a:rPr>
              <a:t>una </a:t>
            </a:r>
            <a:r>
              <a:rPr sz="700" dirty="0">
                <a:latin typeface="Arial Unicode MS"/>
                <a:cs typeface="Arial Unicode MS"/>
              </a:rPr>
              <a:t>caída </a:t>
            </a:r>
            <a:r>
              <a:rPr sz="700" spc="20" dirty="0">
                <a:latin typeface="Arial Unicode MS"/>
                <a:cs typeface="Arial Unicode MS"/>
              </a:rPr>
              <a:t>en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20" dirty="0">
                <a:latin typeface="Arial Unicode MS"/>
                <a:cs typeface="Arial Unicode MS"/>
              </a:rPr>
              <a:t>voltaje del </a:t>
            </a:r>
            <a:r>
              <a:rPr sz="700" spc="2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extremo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receptor,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lo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conduce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eventual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colapso.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La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proximidad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inestabilidad de voltaje </a:t>
            </a:r>
            <a:r>
              <a:rPr sz="700" spc="30" dirty="0">
                <a:latin typeface="Arial Unicode MS"/>
                <a:cs typeface="Arial Unicode MS"/>
              </a:rPr>
              <a:t>generalmente </a:t>
            </a:r>
            <a:r>
              <a:rPr sz="700" spc="-5" dirty="0">
                <a:latin typeface="Arial Unicode MS"/>
                <a:cs typeface="Arial Unicode MS"/>
              </a:rPr>
              <a:t>se 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mide </a:t>
            </a:r>
            <a:r>
              <a:rPr sz="700" spc="40" dirty="0">
                <a:latin typeface="Arial Unicode MS"/>
                <a:cs typeface="Arial Unicode MS"/>
              </a:rPr>
              <a:t>por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distancia </a:t>
            </a:r>
            <a:r>
              <a:rPr sz="700" spc="5" dirty="0">
                <a:latin typeface="Arial Unicode MS"/>
                <a:cs typeface="Arial Unicode MS"/>
              </a:rPr>
              <a:t>(en </a:t>
            </a:r>
            <a:r>
              <a:rPr sz="700" spc="20" dirty="0">
                <a:latin typeface="Arial Unicode MS"/>
                <a:cs typeface="Arial Unicode MS"/>
              </a:rPr>
              <a:t>potencia pu) </a:t>
            </a:r>
            <a:r>
              <a:rPr sz="700" spc="30" dirty="0">
                <a:latin typeface="Arial Unicode MS"/>
                <a:cs typeface="Arial Unicode MS"/>
              </a:rPr>
              <a:t>entre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40" dirty="0">
                <a:latin typeface="Arial Unicode MS"/>
                <a:cs typeface="Arial Unicode MS"/>
              </a:rPr>
              <a:t>punto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 operación </a:t>
            </a:r>
            <a:r>
              <a:rPr sz="700" spc="20" dirty="0">
                <a:latin typeface="Arial Unicode MS"/>
                <a:cs typeface="Arial Unicode MS"/>
              </a:rPr>
              <a:t>en </a:t>
            </a:r>
            <a:r>
              <a:rPr sz="700" spc="-15" dirty="0">
                <a:latin typeface="Arial Unicode MS"/>
                <a:cs typeface="Arial Unicode MS"/>
              </a:rPr>
              <a:t>elPV </a:t>
            </a:r>
            <a:r>
              <a:rPr sz="700" spc="15" dirty="0">
                <a:latin typeface="Arial Unicode MS"/>
                <a:cs typeface="Arial Unicode MS"/>
              </a:rPr>
              <a:t>curva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25" dirty="0">
                <a:latin typeface="Arial Unicode MS"/>
                <a:cs typeface="Arial Unicode MS"/>
              </a:rPr>
              <a:t>límite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30" dirty="0">
                <a:latin typeface="Arial Unicode MS"/>
                <a:cs typeface="Arial Unicode MS"/>
              </a:rPr>
              <a:t>misma </a:t>
            </a:r>
            <a:r>
              <a:rPr sz="700" spc="10" dirty="0">
                <a:latin typeface="Arial Unicode MS"/>
                <a:cs typeface="Arial Unicode MS"/>
              </a:rPr>
              <a:t>curva; </a:t>
            </a:r>
            <a:r>
              <a:rPr sz="700" spc="20" dirty="0">
                <a:latin typeface="Arial Unicode MS"/>
                <a:cs typeface="Arial Unicode MS"/>
              </a:rPr>
              <a:t>esto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generalmente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se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denomina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margen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capacidad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carga</a:t>
            </a:r>
            <a:endParaRPr sz="700" dirty="0">
              <a:latin typeface="Arial Unicode MS"/>
              <a:cs typeface="Arial Unicode MS"/>
            </a:endParaRPr>
          </a:p>
          <a:p>
            <a:pPr marL="12700" marR="5080" indent="120014" algn="just">
              <a:lnSpc>
                <a:spcPct val="142300"/>
              </a:lnSpc>
            </a:pP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sistema.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-40" dirty="0">
                <a:latin typeface="Arial Unicode MS"/>
                <a:cs typeface="Arial Unicode MS"/>
              </a:rPr>
              <a:t>Se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puede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producir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otra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familia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curvas  </a:t>
            </a:r>
            <a:r>
              <a:rPr sz="700" spc="25" dirty="0">
                <a:latin typeface="Arial Unicode MS"/>
                <a:cs typeface="Arial Unicode MS"/>
              </a:rPr>
              <a:t>similar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figura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10.5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variando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demanda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potencia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reactiva </a:t>
            </a:r>
            <a:r>
              <a:rPr sz="700" spc="5" dirty="0">
                <a:latin typeface="Arial Unicode MS"/>
                <a:cs typeface="Arial Unicode MS"/>
              </a:rPr>
              <a:t>(o </a:t>
            </a:r>
            <a:r>
              <a:rPr sz="700" spc="10" dirty="0">
                <a:latin typeface="Arial Unicode MS"/>
                <a:cs typeface="Arial Unicode MS"/>
              </a:rPr>
              <a:t>inyección) </a:t>
            </a:r>
            <a:r>
              <a:rPr sz="700" spc="20" dirty="0">
                <a:latin typeface="Arial Unicode MS"/>
                <a:cs typeface="Arial Unicode MS"/>
              </a:rPr>
              <a:t>en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35" dirty="0">
                <a:latin typeface="Arial Unicode MS"/>
                <a:cs typeface="Arial Unicode MS"/>
              </a:rPr>
              <a:t>extremo </a:t>
            </a:r>
            <a:r>
              <a:rPr sz="700" spc="30" dirty="0">
                <a:latin typeface="Arial Unicode MS"/>
                <a:cs typeface="Arial Unicode MS"/>
              </a:rPr>
              <a:t>receptor mientras </a:t>
            </a:r>
            <a:r>
              <a:rPr sz="700" spc="-5" dirty="0">
                <a:latin typeface="Arial Unicode MS"/>
                <a:cs typeface="Arial Unicode MS"/>
              </a:rPr>
              <a:t>se 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mantienen </a:t>
            </a:r>
            <a:r>
              <a:rPr sz="700" spc="20" dirty="0">
                <a:latin typeface="Arial Unicode MS"/>
                <a:cs typeface="Arial Unicode MS"/>
              </a:rPr>
              <a:t>constantes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potencia real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20" dirty="0">
                <a:latin typeface="Arial Unicode MS"/>
                <a:cs typeface="Arial Unicode MS"/>
              </a:rPr>
              <a:t>voltaje </a:t>
            </a:r>
            <a:r>
              <a:rPr sz="700" spc="25" dirty="0">
                <a:latin typeface="Arial Unicode MS"/>
                <a:cs typeface="Arial Unicode MS"/>
              </a:rPr>
              <a:t>final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envío. </a:t>
            </a:r>
            <a:r>
              <a:rPr sz="700" spc="-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relación </a:t>
            </a:r>
            <a:r>
              <a:rPr sz="700" spc="30" dirty="0">
                <a:latin typeface="Arial Unicode MS"/>
                <a:cs typeface="Arial Unicode MS"/>
              </a:rPr>
              <a:t>entre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20" dirty="0">
                <a:latin typeface="Arial Unicode MS"/>
                <a:cs typeface="Arial Unicode MS"/>
              </a:rPr>
              <a:t>voltaje del </a:t>
            </a:r>
            <a:r>
              <a:rPr sz="700" spc="35" dirty="0">
                <a:latin typeface="Arial Unicode MS"/>
                <a:cs typeface="Arial Unicode MS"/>
              </a:rPr>
              <a:t>extremo </a:t>
            </a:r>
            <a:r>
              <a:rPr sz="700" spc="30" dirty="0">
                <a:latin typeface="Arial Unicode MS"/>
                <a:cs typeface="Arial Unicode MS"/>
              </a:rPr>
              <a:t>receptor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 inyección </a:t>
            </a:r>
            <a:r>
              <a:rPr sz="700" spc="20" dirty="0">
                <a:latin typeface="Arial Unicode MS"/>
                <a:cs typeface="Arial Unicode MS"/>
              </a:rPr>
              <a:t>de potencia </a:t>
            </a:r>
            <a:r>
              <a:rPr sz="700" spc="15" dirty="0">
                <a:latin typeface="Arial Unicode MS"/>
                <a:cs typeface="Arial Unicode MS"/>
              </a:rPr>
              <a:t>reactiva </a:t>
            </a:r>
            <a:r>
              <a:rPr sz="700" spc="20" dirty="0">
                <a:latin typeface="Arial Unicode MS"/>
                <a:cs typeface="Arial Unicode MS"/>
              </a:rPr>
              <a:t>en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35" dirty="0">
                <a:latin typeface="Arial Unicode MS"/>
                <a:cs typeface="Arial Unicode MS"/>
              </a:rPr>
              <a:t>extremo </a:t>
            </a:r>
            <a:r>
              <a:rPr sz="700" spc="30" dirty="0">
                <a:latin typeface="Arial Unicode MS"/>
                <a:cs typeface="Arial Unicode MS"/>
              </a:rPr>
              <a:t>receptor </a:t>
            </a:r>
            <a:r>
              <a:rPr sz="700" spc="-5" dirty="0">
                <a:latin typeface="Arial Unicode MS"/>
                <a:cs typeface="Arial Unicode MS"/>
              </a:rPr>
              <a:t>se 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traza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producir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llamado</a:t>
            </a:r>
            <a:endParaRPr sz="700" dirty="0">
              <a:latin typeface="Arial Unicode MS"/>
              <a:cs typeface="Arial Unicode MS"/>
            </a:endParaRPr>
          </a:p>
          <a:p>
            <a:pPr marL="12700" marR="32384" algn="just">
              <a:lnSpc>
                <a:spcPts val="1200"/>
              </a:lnSpc>
              <a:spcBef>
                <a:spcPts val="75"/>
              </a:spcBef>
            </a:pPr>
            <a:r>
              <a:rPr sz="650" spc="-25" dirty="0">
                <a:latin typeface="Arial Unicode MS"/>
                <a:cs typeface="Arial Unicode MS"/>
              </a:rPr>
              <a:t>QV </a:t>
            </a:r>
            <a:r>
              <a:rPr sz="650" spc="10" dirty="0">
                <a:latin typeface="Arial Unicode MS"/>
                <a:cs typeface="Arial Unicode MS"/>
              </a:rPr>
              <a:t>curvas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30" dirty="0">
                <a:latin typeface="Arial Unicode MS"/>
                <a:cs typeface="Arial Unicode MS"/>
              </a:rPr>
              <a:t>figura </a:t>
            </a:r>
            <a:r>
              <a:rPr sz="650" dirty="0">
                <a:latin typeface="Arial Unicode MS"/>
                <a:cs typeface="Arial Unicode MS"/>
              </a:rPr>
              <a:t>10.5. </a:t>
            </a:r>
            <a:r>
              <a:rPr sz="650" spc="-10" dirty="0">
                <a:latin typeface="Arial Unicode MS"/>
                <a:cs typeface="Arial Unicode MS"/>
              </a:rPr>
              <a:t>La </a:t>
            </a:r>
            <a:r>
              <a:rPr sz="650" spc="30" dirty="0">
                <a:latin typeface="Arial Unicode MS"/>
                <a:cs typeface="Arial Unicode MS"/>
              </a:rPr>
              <a:t>parte inferior </a:t>
            </a:r>
            <a:r>
              <a:rPr sz="650" spc="20" dirty="0">
                <a:latin typeface="Arial Unicode MS"/>
                <a:cs typeface="Arial Unicode MS"/>
              </a:rPr>
              <a:t>de cualquier </a:t>
            </a:r>
            <a:r>
              <a:rPr sz="650" spc="15" dirty="0">
                <a:latin typeface="Arial Unicode MS"/>
                <a:cs typeface="Arial Unicode MS"/>
              </a:rPr>
              <a:t>curva </a:t>
            </a:r>
            <a:r>
              <a:rPr sz="650" spc="20" dirty="0">
                <a:latin typeface="Arial Unicode MS"/>
                <a:cs typeface="Arial Unicode MS"/>
              </a:rPr>
              <a:t> dada </a:t>
            </a:r>
            <a:r>
              <a:rPr sz="650" spc="10" dirty="0">
                <a:latin typeface="Arial Unicode MS"/>
                <a:cs typeface="Arial Unicode MS"/>
              </a:rPr>
              <a:t>caracteriza el </a:t>
            </a:r>
            <a:r>
              <a:rPr sz="650" spc="25" dirty="0">
                <a:latin typeface="Arial Unicode MS"/>
                <a:cs typeface="Arial Unicode MS"/>
              </a:rPr>
              <a:t>límite </a:t>
            </a:r>
            <a:r>
              <a:rPr sz="650" spc="20" dirty="0">
                <a:latin typeface="Arial Unicode MS"/>
                <a:cs typeface="Arial Unicode MS"/>
              </a:rPr>
              <a:t>de estabilidad de </a:t>
            </a:r>
            <a:r>
              <a:rPr sz="650" spc="15" dirty="0">
                <a:latin typeface="Arial Unicode MS"/>
                <a:cs typeface="Arial Unicode MS"/>
              </a:rPr>
              <a:t>voltaje. </a:t>
            </a:r>
            <a:r>
              <a:rPr sz="650" spc="10" dirty="0">
                <a:latin typeface="Arial Unicode MS"/>
                <a:cs typeface="Arial Unicode MS"/>
              </a:rPr>
              <a:t>Tenga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2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cuenta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comportamiento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sistema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lado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derecho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límite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tal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un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aumento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reactiva</a:t>
            </a:r>
            <a:endParaRPr sz="650" dirty="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92899" y="8412849"/>
            <a:ext cx="157861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800" spc="-30" dirty="0">
                <a:latin typeface="Arial Unicode MS"/>
                <a:cs typeface="Arial Unicode MS"/>
              </a:rPr>
              <a:t>FIGURA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10.5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Q</a:t>
            </a:r>
            <a:r>
              <a:rPr sz="500" spc="-20" dirty="0">
                <a:latin typeface="Arial Unicode MS"/>
                <a:cs typeface="Arial Unicode MS"/>
              </a:rPr>
              <a:t>L</a:t>
            </a:r>
            <a:r>
              <a:rPr sz="800" spc="-55" dirty="0">
                <a:latin typeface="Arial Unicode MS"/>
                <a:cs typeface="Arial Unicode MS"/>
              </a:rPr>
              <a:t>V</a:t>
            </a:r>
            <a:r>
              <a:rPr sz="500" spc="5" dirty="0">
                <a:latin typeface="Arial Unicode MS"/>
                <a:cs typeface="Arial Unicode MS"/>
              </a:rPr>
              <a:t>2</a:t>
            </a:r>
            <a:r>
              <a:rPr sz="5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caracteristicas.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325219" y="8452119"/>
            <a:ext cx="1756410" cy="118622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45"/>
              </a:spcBef>
            </a:pPr>
            <a:r>
              <a:rPr sz="650" spc="30" dirty="0">
                <a:latin typeface="Arial Unicode MS"/>
                <a:cs typeface="Arial Unicode MS"/>
              </a:rPr>
              <a:t>comprenden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tratan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bien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literatura.</a:t>
            </a:r>
            <a:endParaRPr sz="650" dirty="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94339" y="4267490"/>
            <a:ext cx="158623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5645" algn="l"/>
              </a:tabLst>
            </a:pPr>
            <a:r>
              <a:rPr sz="750" spc="-25" dirty="0">
                <a:latin typeface="Arial Unicode MS"/>
                <a:cs typeface="Arial Unicode MS"/>
              </a:rPr>
              <a:t>FIGURA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10.4</a:t>
            </a:r>
            <a:r>
              <a:rPr sz="750" dirty="0">
                <a:latin typeface="Arial Unicode MS"/>
                <a:cs typeface="Arial Unicode MS"/>
              </a:rPr>
              <a:t>	</a:t>
            </a:r>
            <a:r>
              <a:rPr sz="650" spc="-35" dirty="0">
                <a:latin typeface="Arial Unicode MS"/>
                <a:cs typeface="Arial Unicode MS"/>
              </a:rPr>
              <a:t>PAG</a:t>
            </a:r>
            <a:r>
              <a:rPr sz="400" spc="-15" dirty="0">
                <a:latin typeface="Arial Unicode MS"/>
                <a:cs typeface="Arial Unicode MS"/>
              </a:rPr>
              <a:t>L</a:t>
            </a:r>
            <a:r>
              <a:rPr sz="650" spc="-45" dirty="0">
                <a:latin typeface="Arial Unicode MS"/>
                <a:cs typeface="Arial Unicode MS"/>
              </a:rPr>
              <a:t>V</a:t>
            </a:r>
            <a:r>
              <a:rPr sz="400" spc="5" dirty="0">
                <a:latin typeface="Arial Unicode MS"/>
                <a:cs typeface="Arial Unicode MS"/>
              </a:rPr>
              <a:t>2</a:t>
            </a:r>
            <a:r>
              <a:rPr sz="40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caracteristicas.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94257" y="4609168"/>
            <a:ext cx="4991735" cy="935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3400"/>
              </a:lnSpc>
              <a:spcBef>
                <a:spcPts val="100"/>
              </a:spcBef>
            </a:pPr>
            <a:r>
              <a:rPr sz="650" spc="-10" dirty="0">
                <a:latin typeface="Arial Unicode MS"/>
                <a:cs typeface="Arial Unicode MS"/>
              </a:rPr>
              <a:t>La </a:t>
            </a:r>
            <a:r>
              <a:rPr sz="650" spc="15" dirty="0">
                <a:latin typeface="Arial Unicode MS"/>
                <a:cs typeface="Arial Unicode MS"/>
              </a:rPr>
              <a:t>inyección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extremo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receptor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como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resultado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un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aumento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voltaje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extremo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receptor,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mientras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lo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contrario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es </a:t>
            </a:r>
            <a:r>
              <a:rPr sz="650" spc="25" dirty="0">
                <a:latin typeface="Arial Unicode MS"/>
                <a:cs typeface="Arial Unicode MS"/>
              </a:rPr>
              <a:t>cierto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20" dirty="0">
                <a:latin typeface="Arial Unicode MS"/>
                <a:cs typeface="Arial Unicode MS"/>
              </a:rPr>
              <a:t>lado </a:t>
            </a:r>
            <a:r>
              <a:rPr sz="650" spc="25" dirty="0">
                <a:latin typeface="Arial Unicode MS"/>
                <a:cs typeface="Arial Unicode MS"/>
              </a:rPr>
              <a:t>izquierdo debido </a:t>
            </a:r>
            <a:r>
              <a:rPr sz="650" spc="10" dirty="0">
                <a:latin typeface="Arial Unicode MS"/>
                <a:cs typeface="Arial Unicode MS"/>
              </a:rPr>
              <a:t>al </a:t>
            </a:r>
            <a:r>
              <a:rPr sz="650" spc="30" dirty="0">
                <a:latin typeface="Arial Unicode MS"/>
                <a:cs typeface="Arial Unicode MS"/>
              </a:rPr>
              <a:t>aumento </a:t>
            </a:r>
            <a:r>
              <a:rPr sz="650" spc="10" dirty="0">
                <a:latin typeface="Arial Unicode MS"/>
                <a:cs typeface="Arial Unicode MS"/>
              </a:rPr>
              <a:t>sustancial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5" dirty="0">
                <a:latin typeface="Arial Unicode MS"/>
                <a:cs typeface="Arial Unicode MS"/>
              </a:rPr>
              <a:t>corriente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20" dirty="0">
                <a:latin typeface="Arial Unicode MS"/>
                <a:cs typeface="Arial Unicode MS"/>
              </a:rPr>
              <a:t>voltaje </a:t>
            </a:r>
            <a:r>
              <a:rPr sz="650" spc="15" dirty="0">
                <a:latin typeface="Arial Unicode MS"/>
                <a:cs typeface="Arial Unicode MS"/>
              </a:rPr>
              <a:t>más bajo, </a:t>
            </a:r>
            <a:r>
              <a:rPr sz="650" spc="25" dirty="0">
                <a:latin typeface="Arial Unicode MS"/>
                <a:cs typeface="Arial Unicode MS"/>
              </a:rPr>
              <a:t>lo </a:t>
            </a:r>
            <a:r>
              <a:rPr sz="650" spc="15" dirty="0">
                <a:latin typeface="Arial Unicode MS"/>
                <a:cs typeface="Arial Unicode MS"/>
              </a:rPr>
              <a:t>que, </a:t>
            </a:r>
            <a:r>
              <a:rPr sz="650" dirty="0">
                <a:latin typeface="Arial Unicode MS"/>
                <a:cs typeface="Arial Unicode MS"/>
              </a:rPr>
              <a:t>a </a:t>
            </a:r>
            <a:r>
              <a:rPr sz="650" spc="10" dirty="0">
                <a:latin typeface="Arial Unicode MS"/>
                <a:cs typeface="Arial Unicode MS"/>
              </a:rPr>
              <a:t>su </a:t>
            </a:r>
            <a:r>
              <a:rPr sz="650" spc="-5" dirty="0">
                <a:latin typeface="Arial Unicode MS"/>
                <a:cs typeface="Arial Unicode MS"/>
              </a:rPr>
              <a:t>vez, </a:t>
            </a:r>
            <a:r>
              <a:rPr sz="650" spc="30" dirty="0">
                <a:latin typeface="Arial Unicode MS"/>
                <a:cs typeface="Arial Unicode MS"/>
              </a:rPr>
              <a:t>aumenta </a:t>
            </a:r>
            <a:r>
              <a:rPr sz="650" spc="3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sustancialmente </a:t>
            </a:r>
            <a:r>
              <a:rPr sz="650" dirty="0">
                <a:latin typeface="Arial Unicode MS"/>
                <a:cs typeface="Arial Unicode MS"/>
              </a:rPr>
              <a:t>las </a:t>
            </a:r>
            <a:r>
              <a:rPr sz="650" spc="20" dirty="0">
                <a:latin typeface="Arial Unicode MS"/>
                <a:cs typeface="Arial Unicode MS"/>
              </a:rPr>
              <a:t>pérdidas </a:t>
            </a:r>
            <a:r>
              <a:rPr sz="650" spc="10" dirty="0">
                <a:latin typeface="Arial Unicode MS"/>
                <a:cs typeface="Arial Unicode MS"/>
              </a:rPr>
              <a:t>reactivas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0" dirty="0">
                <a:latin typeface="Arial Unicode MS"/>
                <a:cs typeface="Arial Unicode MS"/>
              </a:rPr>
              <a:t>red. </a:t>
            </a:r>
            <a:r>
              <a:rPr sz="650" spc="-10" dirty="0">
                <a:latin typeface="Arial Unicode MS"/>
                <a:cs typeface="Arial Unicode MS"/>
              </a:rPr>
              <a:t>La </a:t>
            </a:r>
            <a:r>
              <a:rPr sz="650" spc="30" dirty="0">
                <a:latin typeface="Arial Unicode MS"/>
                <a:cs typeface="Arial Unicode MS"/>
              </a:rPr>
              <a:t>proximidad </a:t>
            </a:r>
            <a:r>
              <a:rPr sz="650" dirty="0">
                <a:latin typeface="Arial Unicode MS"/>
                <a:cs typeface="Arial Unicode MS"/>
              </a:rPr>
              <a:t>a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0" dirty="0">
                <a:latin typeface="Arial Unicode MS"/>
                <a:cs typeface="Arial Unicode MS"/>
              </a:rPr>
              <a:t>inestabilidad de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5" dirty="0">
                <a:latin typeface="Arial Unicode MS"/>
                <a:cs typeface="Arial Unicode MS"/>
              </a:rPr>
              <a:t>tensión </a:t>
            </a:r>
            <a:r>
              <a:rPr sz="650" spc="30" dirty="0">
                <a:latin typeface="Arial Unicode MS"/>
                <a:cs typeface="Arial Unicode MS"/>
              </a:rPr>
              <a:t>o </a:t>
            </a:r>
            <a:r>
              <a:rPr sz="650" spc="10" dirty="0">
                <a:latin typeface="Arial Unicode MS"/>
                <a:cs typeface="Arial Unicode MS"/>
              </a:rPr>
              <a:t>al </a:t>
            </a:r>
            <a:r>
              <a:rPr sz="650" spc="30" dirty="0">
                <a:latin typeface="Arial Unicode MS"/>
                <a:cs typeface="Arial Unicode MS"/>
              </a:rPr>
              <a:t>margen </a:t>
            </a:r>
            <a:r>
              <a:rPr sz="650" spc="20" dirty="0">
                <a:latin typeface="Arial Unicode MS"/>
                <a:cs typeface="Arial Unicode MS"/>
              </a:rPr>
              <a:t>de estabilidad de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-17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tensión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mide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como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diferencia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entre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inyección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reactiva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correspondiente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al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punto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funcionamiento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endParaRPr sz="650" dirty="0">
              <a:latin typeface="Arial Unicode MS"/>
              <a:cs typeface="Arial Unicode MS"/>
            </a:endParaRPr>
          </a:p>
          <a:p>
            <a:pPr marL="2643505" marR="8890" algn="just">
              <a:lnSpc>
                <a:spcPts val="1200"/>
              </a:lnSpc>
              <a:spcBef>
                <a:spcPts val="80"/>
              </a:spcBef>
            </a:pPr>
            <a:r>
              <a:rPr sz="600" spc="10" dirty="0">
                <a:latin typeface="Arial Unicode MS"/>
                <a:cs typeface="Arial Unicode MS"/>
              </a:rPr>
              <a:t>la </a:t>
            </a:r>
            <a:r>
              <a:rPr sz="600" spc="25" dirty="0">
                <a:latin typeface="Arial Unicode MS"/>
                <a:cs typeface="Arial Unicode MS"/>
              </a:rPr>
              <a:t>parte </a:t>
            </a:r>
            <a:r>
              <a:rPr sz="600" spc="30" dirty="0">
                <a:latin typeface="Arial Unicode MS"/>
                <a:cs typeface="Arial Unicode MS"/>
              </a:rPr>
              <a:t>inferior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10" dirty="0">
                <a:latin typeface="Arial Unicode MS"/>
                <a:cs typeface="Arial Unicode MS"/>
              </a:rPr>
              <a:t>la curva. </a:t>
            </a:r>
            <a:r>
              <a:rPr sz="600" spc="-20" dirty="0">
                <a:latin typeface="Arial Unicode MS"/>
                <a:cs typeface="Arial Unicode MS"/>
              </a:rPr>
              <a:t>A </a:t>
            </a:r>
            <a:r>
              <a:rPr sz="600" spc="25" dirty="0">
                <a:latin typeface="Arial Unicode MS"/>
                <a:cs typeface="Arial Unicode MS"/>
              </a:rPr>
              <a:t>medida que aumenta </a:t>
            </a:r>
            <a:r>
              <a:rPr sz="600" spc="10" dirty="0">
                <a:latin typeface="Arial Unicode MS"/>
                <a:cs typeface="Arial Unicode MS"/>
              </a:rPr>
              <a:t>la </a:t>
            </a:r>
            <a:r>
              <a:rPr sz="600" spc="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transferencia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potencia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activa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(hacia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arriba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figura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-5" dirty="0">
                <a:latin typeface="Arial Unicode MS"/>
                <a:cs typeface="Arial Unicode MS"/>
              </a:rPr>
              <a:t>10.5),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el</a:t>
            </a:r>
            <a:endParaRPr sz="600" dirty="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325084" y="5579991"/>
            <a:ext cx="23634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600" spc="30" dirty="0">
                <a:latin typeface="Arial Unicode MS"/>
                <a:cs typeface="Arial Unicode MS"/>
              </a:rPr>
              <a:t>margen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potencia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reactiva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disminuye,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al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igual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que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el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voltaje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endParaRPr sz="600" dirty="0">
              <a:latin typeface="Arial Unicode MS"/>
              <a:cs typeface="Arial Unicode MS"/>
            </a:endParaRPr>
          </a:p>
          <a:p>
            <a:pPr marL="12700" algn="just">
              <a:lnSpc>
                <a:spcPct val="100000"/>
              </a:lnSpc>
              <a:spcBef>
                <a:spcPts val="475"/>
              </a:spcBef>
            </a:pPr>
            <a:r>
              <a:rPr sz="600" spc="30" dirty="0">
                <a:latin typeface="Arial Unicode MS"/>
                <a:cs typeface="Arial Unicode MS"/>
              </a:rPr>
              <a:t>extremo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receptor.</a:t>
            </a:r>
            <a:endParaRPr sz="600" dirty="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325219" y="6072921"/>
            <a:ext cx="2373630" cy="2357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 Unicode MS"/>
                <a:cs typeface="Arial Unicode MS"/>
              </a:rPr>
              <a:t>10.1.2</a:t>
            </a:r>
            <a:r>
              <a:rPr sz="900" b="1" spc="-40" dirty="0">
                <a:latin typeface="Arial Unicode MS"/>
                <a:cs typeface="Arial Unicode MS"/>
              </a:rPr>
              <a:t> </a:t>
            </a:r>
            <a:r>
              <a:rPr sz="900" b="1" spc="35" dirty="0">
                <a:latin typeface="Arial Unicode MS"/>
                <a:cs typeface="Arial Unicode MS"/>
              </a:rPr>
              <a:t>Modelado</a:t>
            </a:r>
            <a:r>
              <a:rPr sz="900" b="1" spc="-35" dirty="0">
                <a:latin typeface="Arial Unicode MS"/>
                <a:cs typeface="Arial Unicode MS"/>
              </a:rPr>
              <a:t> </a:t>
            </a:r>
            <a:r>
              <a:rPr sz="900" b="1" spc="30" dirty="0">
                <a:latin typeface="Arial Unicode MS"/>
                <a:cs typeface="Arial Unicode MS"/>
              </a:rPr>
              <a:t>de</a:t>
            </a:r>
            <a:r>
              <a:rPr sz="900" b="1" spc="-40" dirty="0">
                <a:latin typeface="Arial Unicode MS"/>
                <a:cs typeface="Arial Unicode MS"/>
              </a:rPr>
              <a:t> </a:t>
            </a:r>
            <a:r>
              <a:rPr sz="900" b="1" spc="20" dirty="0">
                <a:latin typeface="Arial Unicode MS"/>
                <a:cs typeface="Arial Unicode MS"/>
              </a:rPr>
              <a:t>carga</a:t>
            </a:r>
            <a:endParaRPr sz="900" b="1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ct val="153300"/>
              </a:lnSpc>
              <a:spcBef>
                <a:spcPts val="545"/>
              </a:spcBef>
            </a:pPr>
            <a:r>
              <a:rPr sz="650" spc="-10" dirty="0">
                <a:latin typeface="Arial Unicode MS"/>
                <a:cs typeface="Arial Unicode MS"/>
              </a:rPr>
              <a:t>La </a:t>
            </a:r>
            <a:r>
              <a:rPr sz="650" spc="20" dirty="0">
                <a:latin typeface="Arial Unicode MS"/>
                <a:cs typeface="Arial Unicode MS"/>
              </a:rPr>
              <a:t>inestabilidad de voltaje </a:t>
            </a:r>
            <a:r>
              <a:rPr sz="650" spc="25" dirty="0">
                <a:latin typeface="Arial Unicode MS"/>
                <a:cs typeface="Arial Unicode MS"/>
              </a:rPr>
              <a:t>generalmente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5" dirty="0">
                <a:latin typeface="Arial Unicode MS"/>
                <a:cs typeface="Arial Unicode MS"/>
              </a:rPr>
              <a:t>asocia </a:t>
            </a:r>
            <a:r>
              <a:rPr sz="650" spc="15" dirty="0">
                <a:latin typeface="Arial Unicode MS"/>
                <a:cs typeface="Arial Unicode MS"/>
              </a:rPr>
              <a:t>con </a:t>
            </a:r>
            <a:r>
              <a:rPr sz="650" spc="2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variaciones </a:t>
            </a:r>
            <a:r>
              <a:rPr sz="650" spc="25" dirty="0">
                <a:latin typeface="Arial Unicode MS"/>
                <a:cs typeface="Arial Unicode MS"/>
              </a:rPr>
              <a:t>relativamente </a:t>
            </a:r>
            <a:r>
              <a:rPr sz="650" spc="15" dirty="0">
                <a:latin typeface="Arial Unicode MS"/>
                <a:cs typeface="Arial Unicode MS"/>
              </a:rPr>
              <a:t>lentas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dirty="0">
                <a:latin typeface="Arial Unicode MS"/>
                <a:cs typeface="Arial Unicode MS"/>
              </a:rPr>
              <a:t>las </a:t>
            </a:r>
            <a:r>
              <a:rPr sz="650" spc="10" dirty="0">
                <a:latin typeface="Arial Unicode MS"/>
                <a:cs typeface="Arial Unicode MS"/>
              </a:rPr>
              <a:t>características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red </a:t>
            </a:r>
            <a:r>
              <a:rPr sz="650" spc="5" dirty="0">
                <a:latin typeface="Arial Unicode MS"/>
                <a:cs typeface="Arial Unicode MS"/>
              </a:rPr>
              <a:t>y </a:t>
            </a:r>
            <a:r>
              <a:rPr sz="650" spc="10" dirty="0">
                <a:latin typeface="Arial Unicode MS"/>
                <a:cs typeface="Arial Unicode MS"/>
              </a:rPr>
              <a:t>la carga. </a:t>
            </a:r>
            <a:r>
              <a:rPr sz="650" spc="-10" dirty="0">
                <a:latin typeface="Arial Unicode MS"/>
                <a:cs typeface="Arial Unicode MS"/>
              </a:rPr>
              <a:t>La </a:t>
            </a:r>
            <a:r>
              <a:rPr sz="650" spc="15" dirty="0">
                <a:latin typeface="Arial Unicode MS"/>
                <a:cs typeface="Arial Unicode MS"/>
              </a:rPr>
              <a:t>respuesta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30" dirty="0">
                <a:latin typeface="Arial Unicode MS"/>
                <a:cs typeface="Arial Unicode MS"/>
              </a:rPr>
              <a:t>red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10" dirty="0">
                <a:latin typeface="Arial Unicode MS"/>
                <a:cs typeface="Arial Unicode MS"/>
              </a:rPr>
              <a:t>este </a:t>
            </a:r>
            <a:r>
              <a:rPr sz="650" dirty="0">
                <a:latin typeface="Arial Unicode MS"/>
                <a:cs typeface="Arial Unicode MS"/>
              </a:rPr>
              <a:t>caso </a:t>
            </a:r>
            <a:r>
              <a:rPr sz="650" spc="10" dirty="0">
                <a:latin typeface="Arial Unicode MS"/>
                <a:cs typeface="Arial Unicode MS"/>
              </a:rPr>
              <a:t>está </a:t>
            </a:r>
            <a:r>
              <a:rPr sz="650" spc="35" dirty="0">
                <a:latin typeface="Arial Unicode MS"/>
                <a:cs typeface="Arial Unicode MS"/>
              </a:rPr>
              <a:t>muy </a:t>
            </a:r>
            <a:r>
              <a:rPr sz="650" spc="-17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influenciada </a:t>
            </a:r>
            <a:r>
              <a:rPr sz="650" spc="40" dirty="0">
                <a:latin typeface="Arial Unicode MS"/>
                <a:cs typeface="Arial Unicode MS"/>
              </a:rPr>
              <a:t>por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15" dirty="0">
                <a:latin typeface="Arial Unicode MS"/>
                <a:cs typeface="Arial Unicode MS"/>
              </a:rPr>
              <a:t>dispositivos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30" dirty="0">
                <a:latin typeface="Arial Unicode MS"/>
                <a:cs typeface="Arial Unicode MS"/>
              </a:rPr>
              <a:t>control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acción </a:t>
            </a:r>
            <a:r>
              <a:rPr sz="650" spc="15" dirty="0">
                <a:latin typeface="Arial Unicode MS"/>
                <a:cs typeface="Arial Unicode MS"/>
              </a:rPr>
              <a:t>lenta, </a:t>
            </a:r>
            <a:r>
              <a:rPr sz="650" spc="2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como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cambiadores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tomas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transformador </a:t>
            </a:r>
            <a:r>
              <a:rPr sz="650" spc="-17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o </a:t>
            </a:r>
            <a:r>
              <a:rPr sz="650" spc="-35" dirty="0">
                <a:latin typeface="Arial Unicode MS"/>
                <a:cs typeface="Arial Unicode MS"/>
              </a:rPr>
              <a:t>LTC,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30" dirty="0">
                <a:latin typeface="Arial Unicode MS"/>
                <a:cs typeface="Arial Unicode MS"/>
              </a:rPr>
              <a:t>control </a:t>
            </a:r>
            <a:r>
              <a:rPr sz="650" spc="25" dirty="0">
                <a:latin typeface="Arial Unicode MS"/>
                <a:cs typeface="Arial Unicode MS"/>
              </a:rPr>
              <a:t>automático </a:t>
            </a:r>
            <a:r>
              <a:rPr sz="650" spc="20" dirty="0">
                <a:latin typeface="Arial Unicode MS"/>
                <a:cs typeface="Arial Unicode MS"/>
              </a:rPr>
              <a:t>de generación,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25" dirty="0">
                <a:latin typeface="Arial Unicode MS"/>
                <a:cs typeface="Arial Unicode MS"/>
              </a:rPr>
              <a:t>limitadores </a:t>
            </a:r>
            <a:r>
              <a:rPr sz="650" spc="3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25" dirty="0">
                <a:latin typeface="Arial Unicode MS"/>
                <a:cs typeface="Arial Unicode MS"/>
              </a:rPr>
              <a:t>corriente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25" dirty="0">
                <a:latin typeface="Arial Unicode MS"/>
                <a:cs typeface="Arial Unicode MS"/>
              </a:rPr>
              <a:t>campo </a:t>
            </a:r>
            <a:r>
              <a:rPr sz="650" spc="20" dirty="0">
                <a:latin typeface="Arial Unicode MS"/>
                <a:cs typeface="Arial Unicode MS"/>
              </a:rPr>
              <a:t>del </a:t>
            </a:r>
            <a:r>
              <a:rPr sz="650" spc="25" dirty="0">
                <a:latin typeface="Arial Unicode MS"/>
                <a:cs typeface="Arial Unicode MS"/>
              </a:rPr>
              <a:t>generador, </a:t>
            </a:r>
            <a:r>
              <a:rPr sz="650" spc="10" dirty="0">
                <a:latin typeface="Arial Unicode MS"/>
                <a:cs typeface="Arial Unicode MS"/>
              </a:rPr>
              <a:t>la capacidad </a:t>
            </a:r>
            <a:r>
              <a:rPr sz="650" spc="15" dirty="0">
                <a:latin typeface="Arial Unicode MS"/>
                <a:cs typeface="Arial Unicode MS"/>
              </a:rPr>
              <a:t>reactiva </a:t>
            </a:r>
            <a:r>
              <a:rPr sz="650" spc="-17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sobrecarga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generador,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relés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deslastre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 bajo voltaje </a:t>
            </a:r>
            <a:r>
              <a:rPr sz="650" spc="5" dirty="0">
                <a:latin typeface="Arial Unicode MS"/>
                <a:cs typeface="Arial Unicode MS"/>
              </a:rPr>
              <a:t>y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20" dirty="0">
                <a:latin typeface="Arial Unicode MS"/>
                <a:cs typeface="Arial Unicode MS"/>
              </a:rPr>
              <a:t>reactivo </a:t>
            </a:r>
            <a:r>
              <a:rPr sz="650" spc="25" dirty="0">
                <a:latin typeface="Arial Unicode MS"/>
                <a:cs typeface="Arial Unicode MS"/>
              </a:rPr>
              <a:t>conmutable. </a:t>
            </a:r>
            <a:r>
              <a:rPr sz="650" spc="15" dirty="0">
                <a:latin typeface="Arial Unicode MS"/>
                <a:cs typeface="Arial Unicode MS"/>
              </a:rPr>
              <a:t>dispositivos. </a:t>
            </a:r>
            <a:r>
              <a:rPr sz="650" spc="-15" dirty="0">
                <a:latin typeface="Arial Unicode MS"/>
                <a:cs typeface="Arial Unicode MS"/>
              </a:rPr>
              <a:t>Las 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características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carga con </a:t>
            </a:r>
            <a:r>
              <a:rPr sz="650" spc="20" dirty="0">
                <a:latin typeface="Arial Unicode MS"/>
                <a:cs typeface="Arial Unicode MS"/>
              </a:rPr>
              <a:t>respecto </a:t>
            </a:r>
            <a:r>
              <a:rPr sz="650" dirty="0">
                <a:latin typeface="Arial Unicode MS"/>
                <a:cs typeface="Arial Unicode MS"/>
              </a:rPr>
              <a:t>a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15" dirty="0">
                <a:latin typeface="Arial Unicode MS"/>
                <a:cs typeface="Arial Unicode MS"/>
              </a:rPr>
              <a:t>voltajes </a:t>
            </a:r>
            <a:r>
              <a:rPr sz="650" spc="20" dirty="0">
                <a:latin typeface="Arial Unicode MS"/>
                <a:cs typeface="Arial Unicode MS"/>
              </a:rPr>
              <a:t> cambiantes </a:t>
            </a:r>
            <a:r>
              <a:rPr sz="650" spc="30" dirty="0">
                <a:latin typeface="Arial Unicode MS"/>
                <a:cs typeface="Arial Unicode MS"/>
              </a:rPr>
              <a:t>también </a:t>
            </a:r>
            <a:r>
              <a:rPr sz="650" spc="25" dirty="0">
                <a:latin typeface="Arial Unicode MS"/>
                <a:cs typeface="Arial Unicode MS"/>
              </a:rPr>
              <a:t>juegan </a:t>
            </a:r>
            <a:r>
              <a:rPr sz="650" spc="40" dirty="0">
                <a:latin typeface="Arial Unicode MS"/>
                <a:cs typeface="Arial Unicode MS"/>
              </a:rPr>
              <a:t>un </a:t>
            </a:r>
            <a:r>
              <a:rPr sz="650" spc="20" dirty="0">
                <a:latin typeface="Arial Unicode MS"/>
                <a:cs typeface="Arial Unicode MS"/>
              </a:rPr>
              <a:t>papel </a:t>
            </a:r>
            <a:r>
              <a:rPr sz="650" spc="35" dirty="0">
                <a:latin typeface="Arial Unicode MS"/>
                <a:cs typeface="Arial Unicode MS"/>
              </a:rPr>
              <a:t>importante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estabilidad del </a:t>
            </a:r>
            <a:r>
              <a:rPr sz="650" spc="15" dirty="0">
                <a:latin typeface="Arial Unicode MS"/>
                <a:cs typeface="Arial Unicode MS"/>
              </a:rPr>
              <a:t>voltaje. </a:t>
            </a:r>
            <a:r>
              <a:rPr sz="650" spc="-15" dirty="0">
                <a:latin typeface="Arial Unicode MS"/>
                <a:cs typeface="Arial Unicode MS"/>
              </a:rPr>
              <a:t>Las </a:t>
            </a:r>
            <a:r>
              <a:rPr sz="650" spc="10" dirty="0">
                <a:latin typeface="Arial Unicode MS"/>
                <a:cs typeface="Arial Unicode MS"/>
              </a:rPr>
              <a:t>características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tales </a:t>
            </a:r>
            <a:r>
              <a:rPr sz="650" spc="15" dirty="0">
                <a:latin typeface="Arial Unicode MS"/>
                <a:cs typeface="Arial Unicode MS"/>
              </a:rPr>
              <a:t> dispositivos,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cuanto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cómo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influyen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respuesta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red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variaciones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voltaje,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generalmente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</a:t>
            </a:r>
            <a:endParaRPr sz="650" dirty="0">
              <a:latin typeface="Arial Unicode MS"/>
              <a:cs typeface="Arial Unicode MS"/>
            </a:endParaRPr>
          </a:p>
        </p:txBody>
      </p:sp>
      <p:pic>
        <p:nvPicPr>
          <p:cNvPr id="65" name="Imagen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210" y="4567700"/>
            <a:ext cx="34380" cy="8600"/>
          </a:xfrm>
          <a:prstGeom prst="rect">
            <a:avLst/>
          </a:prstGeom>
        </p:spPr>
      </p:pic>
      <p:pic>
        <p:nvPicPr>
          <p:cNvPr id="66" name="Imagen 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5610" y="4720100"/>
            <a:ext cx="34380" cy="8600"/>
          </a:xfrm>
          <a:prstGeom prst="rect">
            <a:avLst/>
          </a:prstGeom>
        </p:spPr>
      </p:pic>
      <p:pic>
        <p:nvPicPr>
          <p:cNvPr id="67" name="Imagen 66"/>
          <p:cNvPicPr>
            <a:picLocks noChangeAspect="1"/>
          </p:cNvPicPr>
          <p:nvPr/>
        </p:nvPicPr>
        <p:blipFill rotWithShape="1">
          <a:blip r:embed="rId3"/>
          <a:srcRect b="5529"/>
          <a:stretch/>
        </p:blipFill>
        <p:spPr>
          <a:xfrm>
            <a:off x="692899" y="813942"/>
            <a:ext cx="2310079" cy="3407483"/>
          </a:xfrm>
          <a:prstGeom prst="rect">
            <a:avLst/>
          </a:prstGeom>
        </p:spPr>
      </p:pic>
      <p:pic>
        <p:nvPicPr>
          <p:cNvPr id="68" name="Imagen 6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899" y="5257800"/>
            <a:ext cx="2437822" cy="311372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3721" y="888453"/>
            <a:ext cx="4232275" cy="2346960"/>
            <a:chOff x="1073721" y="888453"/>
            <a:chExt cx="4232275" cy="2346960"/>
          </a:xfrm>
        </p:grpSpPr>
        <p:sp>
          <p:nvSpPr>
            <p:cNvPr id="3" name="object 3"/>
            <p:cNvSpPr/>
            <p:nvPr/>
          </p:nvSpPr>
          <p:spPr>
            <a:xfrm>
              <a:off x="1077531" y="892263"/>
              <a:ext cx="4224655" cy="2339340"/>
            </a:xfrm>
            <a:custGeom>
              <a:avLst/>
              <a:gdLst/>
              <a:ahLst/>
              <a:cxnLst/>
              <a:rect l="l" t="t" r="r" b="b"/>
              <a:pathLst>
                <a:path w="4224655" h="2339340">
                  <a:moveTo>
                    <a:pt x="520" y="0"/>
                  </a:moveTo>
                  <a:lnTo>
                    <a:pt x="520" y="2339009"/>
                  </a:lnTo>
                  <a:lnTo>
                    <a:pt x="4224375" y="2339009"/>
                  </a:lnTo>
                </a:path>
                <a:path w="4224655" h="2339340">
                  <a:moveTo>
                    <a:pt x="0" y="1047826"/>
                  </a:moveTo>
                  <a:lnTo>
                    <a:pt x="744943" y="1047826"/>
                  </a:lnTo>
                  <a:lnTo>
                    <a:pt x="744943" y="2017903"/>
                  </a:lnTo>
                  <a:lnTo>
                    <a:pt x="816498" y="2010094"/>
                  </a:lnTo>
                  <a:lnTo>
                    <a:pt x="864373" y="2003486"/>
                  </a:lnTo>
                  <a:lnTo>
                    <a:pt x="910187" y="1994476"/>
                  </a:lnTo>
                  <a:lnTo>
                    <a:pt x="975563" y="1979460"/>
                  </a:lnTo>
                  <a:lnTo>
                    <a:pt x="1020642" y="1967653"/>
                  </a:lnTo>
                  <a:lnTo>
                    <a:pt x="1062777" y="1954019"/>
                  </a:lnTo>
                  <a:lnTo>
                    <a:pt x="1103503" y="1938302"/>
                  </a:lnTo>
                  <a:lnTo>
                    <a:pt x="1144357" y="1920249"/>
                  </a:lnTo>
                  <a:lnTo>
                    <a:pt x="1186876" y="1899603"/>
                  </a:lnTo>
                  <a:lnTo>
                    <a:pt x="1232596" y="1876109"/>
                  </a:lnTo>
                  <a:lnTo>
                    <a:pt x="1283055" y="1849513"/>
                  </a:lnTo>
                  <a:lnTo>
                    <a:pt x="1330691" y="1823568"/>
                  </a:lnTo>
                  <a:lnTo>
                    <a:pt x="1354216" y="1810604"/>
                  </a:lnTo>
                  <a:lnTo>
                    <a:pt x="1378717" y="1797377"/>
                  </a:lnTo>
                  <a:lnTo>
                    <a:pt x="1434161" y="1769326"/>
                  </a:lnTo>
                  <a:lnTo>
                    <a:pt x="1504052" y="1737800"/>
                  </a:lnTo>
                  <a:lnTo>
                    <a:pt x="1546613" y="1720230"/>
                  </a:lnTo>
                  <a:lnTo>
                    <a:pt x="1595421" y="1701186"/>
                  </a:lnTo>
                  <a:lnTo>
                    <a:pt x="1651355" y="1680466"/>
                  </a:lnTo>
                  <a:lnTo>
                    <a:pt x="1715294" y="1657868"/>
                  </a:lnTo>
                  <a:lnTo>
                    <a:pt x="1788117" y="1633192"/>
                  </a:lnTo>
                  <a:lnTo>
                    <a:pt x="1870702" y="1606234"/>
                  </a:lnTo>
                  <a:lnTo>
                    <a:pt x="1963928" y="1576793"/>
                  </a:lnTo>
                  <a:lnTo>
                    <a:pt x="2017858" y="1560636"/>
                  </a:lnTo>
                  <a:lnTo>
                    <a:pt x="2071498" y="1545725"/>
                  </a:lnTo>
                  <a:lnTo>
                    <a:pt x="2124697" y="1531977"/>
                  </a:lnTo>
                  <a:lnTo>
                    <a:pt x="2177302" y="1519310"/>
                  </a:lnTo>
                  <a:lnTo>
                    <a:pt x="2229163" y="1507643"/>
                  </a:lnTo>
                  <a:lnTo>
                    <a:pt x="2280130" y="1496892"/>
                  </a:lnTo>
                  <a:lnTo>
                    <a:pt x="2330049" y="1486976"/>
                  </a:lnTo>
                  <a:lnTo>
                    <a:pt x="2378772" y="1477812"/>
                  </a:lnTo>
                  <a:lnTo>
                    <a:pt x="2426146" y="1469318"/>
                  </a:lnTo>
                  <a:lnTo>
                    <a:pt x="2472020" y="1461412"/>
                  </a:lnTo>
                  <a:lnTo>
                    <a:pt x="2516243" y="1454011"/>
                  </a:lnTo>
                  <a:lnTo>
                    <a:pt x="2558665" y="1447034"/>
                  </a:lnTo>
                  <a:lnTo>
                    <a:pt x="2599133" y="1440398"/>
                  </a:lnTo>
                  <a:lnTo>
                    <a:pt x="2637497" y="1434020"/>
                  </a:lnTo>
                  <a:lnTo>
                    <a:pt x="2682970" y="1426455"/>
                  </a:lnTo>
                  <a:lnTo>
                    <a:pt x="2731919" y="1418496"/>
                  </a:lnTo>
                  <a:lnTo>
                    <a:pt x="2783550" y="1410284"/>
                  </a:lnTo>
                  <a:lnTo>
                    <a:pt x="2837069" y="1401957"/>
                  </a:lnTo>
                  <a:lnTo>
                    <a:pt x="2891682" y="1393656"/>
                  </a:lnTo>
                  <a:lnTo>
                    <a:pt x="2946593" y="1385520"/>
                  </a:lnTo>
                  <a:lnTo>
                    <a:pt x="3001009" y="1377690"/>
                  </a:lnTo>
                  <a:lnTo>
                    <a:pt x="3054134" y="1370304"/>
                  </a:lnTo>
                  <a:lnTo>
                    <a:pt x="3105174" y="1363502"/>
                  </a:lnTo>
                  <a:lnTo>
                    <a:pt x="3153334" y="1357425"/>
                  </a:lnTo>
                  <a:lnTo>
                    <a:pt x="3197821" y="1352212"/>
                  </a:lnTo>
                  <a:lnTo>
                    <a:pt x="3237839" y="1348003"/>
                  </a:lnTo>
                  <a:lnTo>
                    <a:pt x="3437564" y="1336390"/>
                  </a:lnTo>
                  <a:lnTo>
                    <a:pt x="3730636" y="1325119"/>
                  </a:lnTo>
                  <a:lnTo>
                    <a:pt x="3995568" y="1316594"/>
                  </a:lnTo>
                  <a:lnTo>
                    <a:pt x="4110875" y="1313218"/>
                  </a:lnTo>
                </a:path>
                <a:path w="4224655" h="2339340">
                  <a:moveTo>
                    <a:pt x="1739" y="202615"/>
                  </a:moveTo>
                  <a:lnTo>
                    <a:pt x="746975" y="202615"/>
                  </a:lnTo>
                  <a:lnTo>
                    <a:pt x="746975" y="575233"/>
                  </a:lnTo>
                  <a:lnTo>
                    <a:pt x="4072547" y="575233"/>
                  </a:lnTo>
                </a:path>
                <a:path w="4224655" h="2339340">
                  <a:moveTo>
                    <a:pt x="1877872" y="241427"/>
                  </a:moveTo>
                  <a:lnTo>
                    <a:pt x="1877872" y="539978"/>
                  </a:lnTo>
                </a:path>
              </a:pathLst>
            </a:custGeom>
            <a:ln w="762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32531" y="1100886"/>
              <a:ext cx="46355" cy="364490"/>
            </a:xfrm>
            <a:custGeom>
              <a:avLst/>
              <a:gdLst/>
              <a:ahLst/>
              <a:cxnLst/>
              <a:rect l="l" t="t" r="r" b="b"/>
              <a:pathLst>
                <a:path w="46355" h="364490">
                  <a:moveTo>
                    <a:pt x="45593" y="324688"/>
                  </a:moveTo>
                  <a:lnTo>
                    <a:pt x="0" y="324688"/>
                  </a:lnTo>
                  <a:lnTo>
                    <a:pt x="22796" y="364172"/>
                  </a:lnTo>
                  <a:lnTo>
                    <a:pt x="45593" y="324688"/>
                  </a:lnTo>
                  <a:close/>
                </a:path>
                <a:path w="46355" h="364490">
                  <a:moveTo>
                    <a:pt x="45732" y="39471"/>
                  </a:moveTo>
                  <a:lnTo>
                    <a:pt x="22936" y="0"/>
                  </a:lnTo>
                  <a:lnTo>
                    <a:pt x="139" y="39471"/>
                  </a:lnTo>
                  <a:lnTo>
                    <a:pt x="45732" y="394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78941" y="1100734"/>
              <a:ext cx="4111625" cy="2127250"/>
            </a:xfrm>
            <a:custGeom>
              <a:avLst/>
              <a:gdLst/>
              <a:ahLst/>
              <a:cxnLst/>
              <a:rect l="l" t="t" r="r" b="b"/>
              <a:pathLst>
                <a:path w="4111625" h="2127250">
                  <a:moveTo>
                    <a:pt x="745566" y="0"/>
                  </a:moveTo>
                  <a:lnTo>
                    <a:pt x="4071137" y="0"/>
                  </a:lnTo>
                </a:path>
                <a:path w="4111625" h="2127250">
                  <a:moveTo>
                    <a:pt x="745566" y="838593"/>
                  </a:moveTo>
                  <a:lnTo>
                    <a:pt x="4111409" y="838593"/>
                  </a:lnTo>
                </a:path>
                <a:path w="4111625" h="2127250">
                  <a:moveTo>
                    <a:pt x="0" y="1161135"/>
                  </a:moveTo>
                  <a:lnTo>
                    <a:pt x="4111409" y="1161135"/>
                  </a:lnTo>
                </a:path>
                <a:path w="4111625" h="2127250">
                  <a:moveTo>
                    <a:pt x="0" y="1483677"/>
                  </a:moveTo>
                  <a:lnTo>
                    <a:pt x="4111409" y="1483677"/>
                  </a:lnTo>
                </a:path>
                <a:path w="4111625" h="2127250">
                  <a:moveTo>
                    <a:pt x="0" y="1806219"/>
                  </a:moveTo>
                  <a:lnTo>
                    <a:pt x="4111409" y="1806219"/>
                  </a:lnTo>
                </a:path>
                <a:path w="4111625" h="2127250">
                  <a:moveTo>
                    <a:pt x="1864105" y="839355"/>
                  </a:moveTo>
                  <a:lnTo>
                    <a:pt x="1864105" y="2126703"/>
                  </a:lnTo>
                </a:path>
                <a:path w="4111625" h="2127250">
                  <a:moveTo>
                    <a:pt x="3006661" y="839355"/>
                  </a:moveTo>
                  <a:lnTo>
                    <a:pt x="3006661" y="2126703"/>
                  </a:lnTo>
                </a:path>
                <a:path w="4111625" h="2127250">
                  <a:moveTo>
                    <a:pt x="743534" y="1804454"/>
                  </a:moveTo>
                  <a:lnTo>
                    <a:pt x="743534" y="2126703"/>
                  </a:lnTo>
                </a:path>
                <a:path w="4111625" h="2127250">
                  <a:moveTo>
                    <a:pt x="4111409" y="839355"/>
                  </a:moveTo>
                  <a:lnTo>
                    <a:pt x="4111409" y="2126703"/>
                  </a:lnTo>
                </a:path>
              </a:pathLst>
            </a:custGeom>
            <a:ln w="762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4963" y="3186125"/>
              <a:ext cx="2259330" cy="44450"/>
            </a:xfrm>
            <a:custGeom>
              <a:avLst/>
              <a:gdLst/>
              <a:ahLst/>
              <a:cxnLst/>
              <a:rect l="l" t="t" r="r" b="b"/>
              <a:pathLst>
                <a:path w="2259329" h="44450">
                  <a:moveTo>
                    <a:pt x="2259203" y="44005"/>
                  </a:moveTo>
                  <a:lnTo>
                    <a:pt x="2259203" y="0"/>
                  </a:lnTo>
                </a:path>
                <a:path w="2259329" h="44450">
                  <a:moveTo>
                    <a:pt x="1122273" y="44005"/>
                  </a:moveTo>
                  <a:lnTo>
                    <a:pt x="1122273" y="0"/>
                  </a:lnTo>
                </a:path>
                <a:path w="2259329" h="44450">
                  <a:moveTo>
                    <a:pt x="0" y="44005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91869" y="1102743"/>
            <a:ext cx="331470" cy="266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500"/>
              </a:lnSpc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Arial Unicode MS"/>
                <a:cs typeface="Arial Unicode MS"/>
              </a:rPr>
              <a:t>Voltaje  </a:t>
            </a:r>
            <a:r>
              <a:rPr sz="750" spc="-5" dirty="0">
                <a:solidFill>
                  <a:srgbClr val="171514"/>
                </a:solidFill>
                <a:latin typeface="Arial Unicode MS"/>
                <a:cs typeface="Arial Unicode MS"/>
              </a:rPr>
              <a:t>(69</a:t>
            </a:r>
            <a:r>
              <a:rPr sz="750" spc="-15" dirty="0">
                <a:solidFill>
                  <a:srgbClr val="171514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Arial Unicode MS"/>
                <a:cs typeface="Arial Unicode MS"/>
              </a:rPr>
              <a:t>kV)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0608" y="8451948"/>
            <a:ext cx="4340860" cy="13843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650" spc="30" dirty="0">
                <a:latin typeface="Arial Unicode MS"/>
                <a:cs typeface="Arial Unicode MS"/>
              </a:rPr>
              <a:t>errormi.</a:t>
            </a:r>
            <a:r>
              <a:rPr sz="650" spc="-10" dirty="0">
                <a:latin typeface="Arial Unicode MS"/>
                <a:cs typeface="Arial Unicode MS"/>
              </a:rPr>
              <a:t> Esta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señal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30" dirty="0">
                <a:latin typeface="Arial Unicode MS"/>
                <a:cs typeface="Arial Unicode MS"/>
              </a:rPr>
              <a:t>retroalimenta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al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bloque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integración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cambia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gradualmente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variable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estado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30" dirty="0">
                <a:latin typeface="Arial Unicode MS"/>
                <a:cs typeface="Arial Unicode MS"/>
              </a:rPr>
              <a:t>X.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2646" y="9005099"/>
            <a:ext cx="1145540" cy="1123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00" spc="5" dirty="0">
                <a:latin typeface="Arial Unicode MS"/>
                <a:cs typeface="Arial Unicode MS"/>
              </a:rPr>
              <a:t>2006</a:t>
            </a:r>
            <a:r>
              <a:rPr sz="500" spc="-15" dirty="0">
                <a:latin typeface="Arial Unicode MS"/>
                <a:cs typeface="Arial Unicode MS"/>
              </a:rPr>
              <a:t> </a:t>
            </a:r>
            <a:r>
              <a:rPr sz="500" spc="30" dirty="0">
                <a:latin typeface="Arial Unicode MS"/>
                <a:cs typeface="Arial Unicode MS"/>
              </a:rPr>
              <a:t>por</a:t>
            </a:r>
            <a:r>
              <a:rPr sz="500" spc="-15" dirty="0">
                <a:latin typeface="Arial Unicode MS"/>
                <a:cs typeface="Arial Unicode MS"/>
              </a:rPr>
              <a:t> </a:t>
            </a:r>
            <a:r>
              <a:rPr sz="500" spc="10" dirty="0">
                <a:latin typeface="Arial Unicode MS"/>
                <a:cs typeface="Arial Unicode MS"/>
              </a:rPr>
              <a:t>Taylor</a:t>
            </a:r>
            <a:r>
              <a:rPr sz="500" spc="-15" dirty="0">
                <a:latin typeface="Arial Unicode MS"/>
                <a:cs typeface="Arial Unicode MS"/>
              </a:rPr>
              <a:t> </a:t>
            </a:r>
            <a:r>
              <a:rPr sz="500" spc="30" dirty="0">
                <a:latin typeface="Arial Unicode MS"/>
                <a:cs typeface="Arial Unicode MS"/>
              </a:rPr>
              <a:t>&amp;</a:t>
            </a:r>
            <a:r>
              <a:rPr sz="500" spc="-15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Francis</a:t>
            </a:r>
            <a:r>
              <a:rPr sz="500" spc="-15" dirty="0">
                <a:latin typeface="Arial Unicode MS"/>
                <a:cs typeface="Arial Unicode MS"/>
              </a:rPr>
              <a:t> </a:t>
            </a:r>
            <a:r>
              <a:rPr sz="500" spc="15" dirty="0">
                <a:latin typeface="Arial Unicode MS"/>
                <a:cs typeface="Arial Unicode MS"/>
              </a:rPr>
              <a:t>Group,</a:t>
            </a:r>
            <a:r>
              <a:rPr sz="500" spc="-15" dirty="0">
                <a:latin typeface="Arial Unicode MS"/>
                <a:cs typeface="Arial Unicode MS"/>
              </a:rPr>
              <a:t> </a:t>
            </a:r>
            <a:r>
              <a:rPr sz="500" spc="-25" dirty="0">
                <a:latin typeface="Arial Unicode MS"/>
                <a:cs typeface="Arial Unicode MS"/>
              </a:rPr>
              <a:t>LLC.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69133" y="1222478"/>
            <a:ext cx="25336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Arial Unicode MS"/>
                <a:cs typeface="Arial Unicode MS"/>
              </a:rPr>
              <a:t>4,5%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3480" y="1802157"/>
            <a:ext cx="1866264" cy="1114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20" dirty="0">
                <a:solidFill>
                  <a:srgbClr val="171514"/>
                </a:solidFill>
                <a:latin typeface="Arial Unicode MS"/>
                <a:cs typeface="Arial Unicode MS"/>
              </a:rPr>
              <a:t>Poder</a:t>
            </a:r>
            <a:r>
              <a:rPr sz="750" spc="-55" dirty="0">
                <a:solidFill>
                  <a:srgbClr val="171514"/>
                </a:solidFill>
                <a:latin typeface="Arial Unicode MS"/>
                <a:cs typeface="Arial Unicode MS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Arial Unicode MS"/>
                <a:cs typeface="Arial Unicode MS"/>
              </a:rPr>
              <a:t>real</a:t>
            </a:r>
            <a:endParaRPr sz="7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800" spc="-5" dirty="0">
                <a:solidFill>
                  <a:srgbClr val="171514"/>
                </a:solidFill>
                <a:latin typeface="Arial Unicode MS"/>
                <a:cs typeface="Arial Unicode MS"/>
              </a:rPr>
              <a:t>(MW)</a:t>
            </a:r>
            <a:endParaRPr sz="800">
              <a:latin typeface="Arial Unicode MS"/>
              <a:cs typeface="Arial Unicode MS"/>
            </a:endParaRPr>
          </a:p>
          <a:p>
            <a:pPr marL="25400">
              <a:lnSpc>
                <a:spcPct val="100000"/>
              </a:lnSpc>
              <a:spcBef>
                <a:spcPts val="700"/>
              </a:spcBef>
            </a:pPr>
            <a:r>
              <a:rPr sz="800" spc="5" dirty="0">
                <a:solidFill>
                  <a:srgbClr val="171514"/>
                </a:solidFill>
                <a:latin typeface="Arial Unicode MS"/>
                <a:cs typeface="Arial Unicode MS"/>
              </a:rPr>
              <a:t>27,0</a:t>
            </a:r>
            <a:endParaRPr sz="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00">
              <a:latin typeface="Arial Unicode MS"/>
              <a:cs typeface="Arial Unicode MS"/>
            </a:endParaRPr>
          </a:p>
          <a:p>
            <a:pPr marL="25400">
              <a:lnSpc>
                <a:spcPct val="100000"/>
              </a:lnSpc>
            </a:pPr>
            <a:r>
              <a:rPr sz="800" spc="5" dirty="0">
                <a:solidFill>
                  <a:srgbClr val="171514"/>
                </a:solidFill>
                <a:latin typeface="Arial Unicode MS"/>
                <a:cs typeface="Arial Unicode MS"/>
              </a:rPr>
              <a:t>25,5</a:t>
            </a:r>
            <a:endParaRPr sz="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850">
              <a:latin typeface="Arial Unicode MS"/>
              <a:cs typeface="Arial Unicode MS"/>
            </a:endParaRPr>
          </a:p>
          <a:p>
            <a:pPr marL="25400">
              <a:lnSpc>
                <a:spcPct val="100000"/>
              </a:lnSpc>
            </a:pPr>
            <a:r>
              <a:rPr sz="800" spc="5" dirty="0">
                <a:solidFill>
                  <a:srgbClr val="171514"/>
                </a:solidFill>
                <a:latin typeface="Arial Unicode MS"/>
                <a:cs typeface="Arial Unicode MS"/>
              </a:rPr>
              <a:t>24,0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38750" y="2995118"/>
            <a:ext cx="237490" cy="2343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500" spc="15" dirty="0">
                <a:solidFill>
                  <a:srgbClr val="171514"/>
                </a:solidFill>
                <a:latin typeface="Arial Unicode MS"/>
                <a:cs typeface="Arial Unicode MS"/>
              </a:rPr>
              <a:t>Tiempo</a:t>
            </a:r>
            <a:endParaRPr sz="500">
              <a:latin typeface="Arial Unicode MS"/>
              <a:cs typeface="Arial Unicode MS"/>
            </a:endParaRPr>
          </a:p>
          <a:p>
            <a:pPr marL="106680">
              <a:lnSpc>
                <a:spcPct val="100000"/>
              </a:lnSpc>
              <a:spcBef>
                <a:spcPts val="50"/>
              </a:spcBef>
            </a:pPr>
            <a:r>
              <a:rPr sz="800" spc="-25" dirty="0">
                <a:solidFill>
                  <a:srgbClr val="171514"/>
                </a:solidFill>
                <a:latin typeface="Arial Unicode MS"/>
                <a:cs typeface="Arial Unicode MS"/>
              </a:rPr>
              <a:t>(s)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19398" y="3091918"/>
            <a:ext cx="12953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Arial Unicode MS"/>
                <a:cs typeface="Arial Unicode MS"/>
              </a:rPr>
              <a:t>60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09897" y="3091918"/>
            <a:ext cx="12953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Arial Unicode MS"/>
                <a:cs typeface="Arial Unicode MS"/>
              </a:rPr>
              <a:t>80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0580" y="3091918"/>
            <a:ext cx="2826385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9035">
              <a:lnSpc>
                <a:spcPct val="100000"/>
              </a:lnSpc>
              <a:spcBef>
                <a:spcPts val="100"/>
              </a:spcBef>
              <a:tabLst>
                <a:tab pos="1726564" algn="l"/>
                <a:tab pos="2298065" algn="l"/>
              </a:tabLst>
            </a:pPr>
            <a:r>
              <a:rPr sz="800" spc="10" dirty="0">
                <a:solidFill>
                  <a:srgbClr val="171514"/>
                </a:solidFill>
                <a:latin typeface="Arial Unicode MS"/>
                <a:cs typeface="Arial Unicode MS"/>
              </a:rPr>
              <a:t>0	20	40</a:t>
            </a:r>
            <a:endParaRPr sz="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600" spc="-20" dirty="0">
                <a:latin typeface="Arial Unicode MS"/>
                <a:cs typeface="Arial Unicode MS"/>
              </a:rPr>
              <a:t>FIGURA </a:t>
            </a:r>
            <a:r>
              <a:rPr sz="600" spc="5" dirty="0">
                <a:latin typeface="Arial Unicode MS"/>
                <a:cs typeface="Arial Unicode MS"/>
              </a:rPr>
              <a:t>10.6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Respuesta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carga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agregada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35" dirty="0">
                <a:latin typeface="Arial Unicode MS"/>
                <a:cs typeface="Arial Unicode MS"/>
              </a:rPr>
              <a:t>un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cambio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voltaje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escalonado.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8454" y="3782188"/>
            <a:ext cx="4984750" cy="38493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marR="5080" indent="120650" algn="just">
              <a:lnSpc>
                <a:spcPct val="142400"/>
              </a:lnSpc>
              <a:spcBef>
                <a:spcPts val="100"/>
              </a:spcBef>
            </a:pPr>
            <a:r>
              <a:rPr sz="700" spc="-30" dirty="0">
                <a:latin typeface="Arial Unicode MS"/>
                <a:cs typeface="Arial Unicode MS"/>
              </a:rPr>
              <a:t>Si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bien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es </a:t>
            </a:r>
            <a:r>
              <a:rPr sz="700" spc="20" dirty="0">
                <a:latin typeface="Arial Unicode MS"/>
                <a:cs typeface="Arial Unicode MS"/>
              </a:rPr>
              <a:t>posible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identificar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características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respuesta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voltaje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gran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variedad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equipos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individuales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5" dirty="0">
                <a:latin typeface="Arial Unicode MS"/>
                <a:cs typeface="Arial Unicode MS"/>
              </a:rPr>
              <a:t> se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compone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carga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red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eléctrica,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no</a:t>
            </a:r>
            <a:r>
              <a:rPr sz="700" spc="-5" dirty="0">
                <a:latin typeface="Arial Unicode MS"/>
                <a:cs typeface="Arial Unicode MS"/>
              </a:rPr>
              <a:t> 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práctico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ni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realista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modelar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carga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red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por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modelos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 equipos </a:t>
            </a:r>
            <a:r>
              <a:rPr sz="700" spc="20" dirty="0">
                <a:latin typeface="Arial Unicode MS"/>
                <a:cs typeface="Arial Unicode MS"/>
              </a:rPr>
              <a:t>individuales. </a:t>
            </a:r>
            <a:r>
              <a:rPr sz="700" spc="15" dirty="0">
                <a:latin typeface="Arial Unicode MS"/>
                <a:cs typeface="Arial Unicode MS"/>
              </a:rPr>
              <a:t>Por </a:t>
            </a:r>
            <a:r>
              <a:rPr sz="700" spc="25" dirty="0">
                <a:latin typeface="Arial Unicode MS"/>
                <a:cs typeface="Arial Unicode MS"/>
              </a:rPr>
              <a:t>lo </a:t>
            </a:r>
            <a:r>
              <a:rPr sz="700" spc="30" dirty="0">
                <a:latin typeface="Arial Unicode MS"/>
                <a:cs typeface="Arial Unicode MS"/>
              </a:rPr>
              <a:t>tanto,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30" dirty="0">
                <a:latin typeface="Arial Unicode MS"/>
                <a:cs typeface="Arial Unicode MS"/>
              </a:rPr>
              <a:t>enfoque </a:t>
            </a:r>
            <a:r>
              <a:rPr sz="700" spc="20" dirty="0">
                <a:latin typeface="Arial Unicode MS"/>
                <a:cs typeface="Arial Unicode MS"/>
              </a:rPr>
              <a:t>del </a:t>
            </a:r>
            <a:r>
              <a:rPr sz="700" spc="35" dirty="0">
                <a:latin typeface="Arial Unicode MS"/>
                <a:cs typeface="Arial Unicode MS"/>
              </a:rPr>
              <a:t>modelo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5" dirty="0">
                <a:latin typeface="Arial Unicode MS"/>
                <a:cs typeface="Arial Unicode MS"/>
              </a:rPr>
              <a:t>carga </a:t>
            </a:r>
            <a:r>
              <a:rPr sz="700" spc="20" dirty="0">
                <a:latin typeface="Arial Unicode MS"/>
                <a:cs typeface="Arial Unicode MS"/>
              </a:rPr>
              <a:t>agregada </a:t>
            </a:r>
            <a:r>
              <a:rPr sz="700" spc="-5" dirty="0">
                <a:latin typeface="Arial Unicode MS"/>
                <a:cs typeface="Arial Unicode MS"/>
              </a:rPr>
              <a:t>es </a:t>
            </a:r>
            <a:r>
              <a:rPr sz="700" spc="35" dirty="0">
                <a:latin typeface="Arial Unicode MS"/>
                <a:cs typeface="Arial Unicode MS"/>
              </a:rPr>
              <a:t>mucho </a:t>
            </a:r>
            <a:r>
              <a:rPr sz="700" spc="20" dirty="0">
                <a:latin typeface="Arial Unicode MS"/>
                <a:cs typeface="Arial Unicode MS"/>
              </a:rPr>
              <a:t>más </a:t>
            </a:r>
            <a:r>
              <a:rPr sz="700" spc="15" dirty="0">
                <a:latin typeface="Arial Unicode MS"/>
                <a:cs typeface="Arial Unicode MS"/>
              </a:rPr>
              <a:t>realista. </a:t>
            </a:r>
            <a:r>
              <a:rPr sz="700" spc="-5" dirty="0">
                <a:latin typeface="Arial Unicode MS"/>
                <a:cs typeface="Arial Unicode MS"/>
              </a:rPr>
              <a:t>Sin </a:t>
            </a:r>
            <a:r>
              <a:rPr sz="700" spc="30" dirty="0">
                <a:latin typeface="Arial Unicode MS"/>
                <a:cs typeface="Arial Unicode MS"/>
              </a:rPr>
              <a:t>embargo,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agregación de </a:t>
            </a:r>
            <a:r>
              <a:rPr sz="700" spc="15" dirty="0">
                <a:latin typeface="Arial Unicode MS"/>
                <a:cs typeface="Arial Unicode MS"/>
              </a:rPr>
              <a:t>carga </a:t>
            </a:r>
            <a:r>
              <a:rPr sz="700" spc="25" dirty="0">
                <a:latin typeface="Arial Unicode MS"/>
                <a:cs typeface="Arial Unicode MS"/>
              </a:rPr>
              <a:t>requiere </a:t>
            </a:r>
            <a:r>
              <a:rPr sz="700" spc="15" dirty="0">
                <a:latin typeface="Arial Unicode MS"/>
                <a:cs typeface="Arial Unicode MS"/>
              </a:rPr>
              <a:t>hacer ciertas </a:t>
            </a:r>
            <a:r>
              <a:rPr sz="700" spc="10" dirty="0">
                <a:latin typeface="Arial Unicode MS"/>
                <a:cs typeface="Arial Unicode MS"/>
              </a:rPr>
              <a:t>suposiciones, </a:t>
            </a:r>
            <a:r>
              <a:rPr sz="700" spc="25" dirty="0">
                <a:latin typeface="Arial Unicode MS"/>
                <a:cs typeface="Arial Unicode MS"/>
              </a:rPr>
              <a:t>lo </a:t>
            </a:r>
            <a:r>
              <a:rPr sz="700" spc="30" dirty="0">
                <a:latin typeface="Arial Unicode MS"/>
                <a:cs typeface="Arial Unicode MS"/>
              </a:rPr>
              <a:t>que </a:t>
            </a:r>
            <a:r>
              <a:rPr sz="700" spc="25" dirty="0">
                <a:latin typeface="Arial Unicode MS"/>
                <a:cs typeface="Arial Unicode MS"/>
              </a:rPr>
              <a:t>podría </a:t>
            </a:r>
            <a:r>
              <a:rPr sz="700" spc="30" dirty="0">
                <a:latin typeface="Arial Unicode MS"/>
                <a:cs typeface="Arial Unicode MS"/>
              </a:rPr>
              <a:t>dar lugar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20" dirty="0">
                <a:latin typeface="Arial Unicode MS"/>
                <a:cs typeface="Arial Unicode MS"/>
              </a:rPr>
              <a:t>diferencias </a:t>
            </a:r>
            <a:r>
              <a:rPr sz="700" spc="15" dirty="0">
                <a:latin typeface="Arial Unicode MS"/>
                <a:cs typeface="Arial Unicode MS"/>
              </a:rPr>
              <a:t>significativas </a:t>
            </a:r>
            <a:r>
              <a:rPr sz="700" spc="30" dirty="0">
                <a:latin typeface="Arial Unicode MS"/>
                <a:cs typeface="Arial Unicode MS"/>
              </a:rPr>
              <a:t>entre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2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comportamiento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sistema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observado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simulado.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50" dirty="0">
                <a:latin typeface="Arial Unicode MS"/>
                <a:cs typeface="Arial Unicode MS"/>
              </a:rPr>
              <a:t>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por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estas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razones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modelado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carga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estudios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estabilidad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voltaje,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como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cualquier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5" dirty="0">
                <a:latin typeface="Arial Unicode MS"/>
                <a:cs typeface="Arial Unicode MS"/>
              </a:rPr>
              <a:t>otro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tipo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estudio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estabilidad,</a:t>
            </a:r>
            <a:r>
              <a:rPr sz="700" spc="-5" dirty="0">
                <a:latin typeface="Arial Unicode MS"/>
                <a:cs typeface="Arial Unicode MS"/>
              </a:rPr>
              <a:t> 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tema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bastante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importante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difícil.</a:t>
            </a:r>
            <a:endParaRPr sz="700"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65"/>
              </a:spcBef>
            </a:pPr>
            <a:endParaRPr sz="650" dirty="0">
              <a:latin typeface="Arial Unicode MS"/>
              <a:cs typeface="Arial Unicode MS"/>
            </a:endParaRPr>
          </a:p>
          <a:p>
            <a:pPr marL="12700" marR="8890" indent="121285" algn="just">
              <a:lnSpc>
                <a:spcPct val="132900"/>
              </a:lnSpc>
              <a:spcBef>
                <a:spcPts val="5"/>
              </a:spcBef>
            </a:pPr>
            <a:r>
              <a:rPr sz="750" spc="-5" dirty="0">
                <a:latin typeface="Arial Unicode MS"/>
                <a:cs typeface="Arial Unicode MS"/>
              </a:rPr>
              <a:t>Los </a:t>
            </a:r>
            <a:r>
              <a:rPr sz="750" spc="25" dirty="0">
                <a:latin typeface="Arial Unicode MS"/>
                <a:cs typeface="Arial Unicode MS"/>
              </a:rPr>
              <a:t>resultados de </a:t>
            </a:r>
            <a:r>
              <a:rPr sz="750" dirty="0">
                <a:latin typeface="Arial Unicode MS"/>
                <a:cs typeface="Arial Unicode MS"/>
              </a:rPr>
              <a:t>las </a:t>
            </a:r>
            <a:r>
              <a:rPr sz="750" spc="25" dirty="0">
                <a:latin typeface="Arial Unicode MS"/>
                <a:cs typeface="Arial Unicode MS"/>
              </a:rPr>
              <a:t>pruebas de campo según </a:t>
            </a:r>
            <a:r>
              <a:rPr sz="750" spc="30" dirty="0">
                <a:latin typeface="Arial Unicode MS"/>
                <a:cs typeface="Arial Unicode MS"/>
              </a:rPr>
              <a:t>lo </a:t>
            </a:r>
            <a:r>
              <a:rPr sz="750" spc="40" dirty="0">
                <a:latin typeface="Arial Unicode MS"/>
                <a:cs typeface="Arial Unicode MS"/>
              </a:rPr>
              <a:t>informado </a:t>
            </a:r>
            <a:r>
              <a:rPr sz="750" spc="45" dirty="0">
                <a:latin typeface="Arial Unicode MS"/>
                <a:cs typeface="Arial Unicode MS"/>
              </a:rPr>
              <a:t>por </a:t>
            </a:r>
            <a:r>
              <a:rPr sz="750" spc="20" dirty="0">
                <a:latin typeface="Arial Unicode MS"/>
                <a:cs typeface="Arial Unicode MS"/>
              </a:rPr>
              <a:t>Hill </a:t>
            </a:r>
            <a:r>
              <a:rPr sz="750" spc="-5" dirty="0">
                <a:latin typeface="Arial Unicode MS"/>
                <a:cs typeface="Arial Unicode MS"/>
              </a:rPr>
              <a:t>(1993)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-10" dirty="0">
                <a:latin typeface="Arial Unicode MS"/>
                <a:cs typeface="Arial Unicode MS"/>
              </a:rPr>
              <a:t>Xu </a:t>
            </a:r>
            <a:r>
              <a:rPr sz="750" spc="30" dirty="0">
                <a:latin typeface="Arial Unicode MS"/>
                <a:cs typeface="Arial Unicode MS"/>
              </a:rPr>
              <a:t>et </a:t>
            </a:r>
            <a:r>
              <a:rPr sz="750" spc="5" dirty="0">
                <a:latin typeface="Arial Unicode MS"/>
                <a:cs typeface="Arial Unicode MS"/>
              </a:rPr>
              <a:t>al. </a:t>
            </a:r>
            <a:r>
              <a:rPr sz="750" spc="-5" dirty="0">
                <a:latin typeface="Arial Unicode MS"/>
                <a:cs typeface="Arial Unicode MS"/>
              </a:rPr>
              <a:t>(1997) </a:t>
            </a:r>
            <a:r>
              <a:rPr sz="750" spc="25" dirty="0">
                <a:latin typeface="Arial Unicode MS"/>
                <a:cs typeface="Arial Unicode MS"/>
              </a:rPr>
              <a:t>indican </a:t>
            </a:r>
            <a:r>
              <a:rPr sz="750" spc="30" dirty="0">
                <a:latin typeface="Arial Unicode MS"/>
                <a:cs typeface="Arial Unicode MS"/>
              </a:rPr>
              <a:t>que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respuesta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típica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carga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agregada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cambios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voltaje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escalonado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forma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se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muestra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3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figura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10.6.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respuesta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reflejo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efectos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colectivos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todos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componentes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posteriores,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desde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 </a:t>
            </a:r>
            <a:r>
              <a:rPr sz="750" spc="-45" dirty="0">
                <a:latin typeface="Arial Unicode MS"/>
                <a:cs typeface="Arial Unicode MS"/>
              </a:rPr>
              <a:t>LTC </a:t>
            </a:r>
            <a:r>
              <a:rPr sz="750" spc="20" dirty="0">
                <a:latin typeface="Arial Unicode MS"/>
                <a:cs typeface="Arial Unicode MS"/>
              </a:rPr>
              <a:t>hasta </a:t>
            </a:r>
            <a:r>
              <a:rPr sz="750" dirty="0">
                <a:latin typeface="Arial Unicode MS"/>
                <a:cs typeface="Arial Unicode MS"/>
              </a:rPr>
              <a:t>las </a:t>
            </a:r>
            <a:r>
              <a:rPr sz="750" spc="10" dirty="0">
                <a:latin typeface="Arial Unicode MS"/>
                <a:cs typeface="Arial Unicode MS"/>
              </a:rPr>
              <a:t>cargas </a:t>
            </a:r>
            <a:r>
              <a:rPr sz="750" spc="20" dirty="0">
                <a:latin typeface="Arial Unicode MS"/>
                <a:cs typeface="Arial Unicode MS"/>
              </a:rPr>
              <a:t>individuales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los </a:t>
            </a:r>
            <a:r>
              <a:rPr sz="750" spc="20" dirty="0">
                <a:latin typeface="Arial Unicode MS"/>
                <a:cs typeface="Arial Unicode MS"/>
              </a:rPr>
              <a:t>hogares. </a:t>
            </a:r>
            <a:r>
              <a:rPr sz="750" spc="-30" dirty="0">
                <a:latin typeface="Arial Unicode MS"/>
                <a:cs typeface="Arial Unicode MS"/>
              </a:rPr>
              <a:t>El </a:t>
            </a:r>
            <a:r>
              <a:rPr sz="750" spc="15" dirty="0">
                <a:latin typeface="Arial Unicode MS"/>
                <a:cs typeface="Arial Unicode MS"/>
              </a:rPr>
              <a:t>lapso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40" dirty="0">
                <a:latin typeface="Arial Unicode MS"/>
                <a:cs typeface="Arial Unicode MS"/>
              </a:rPr>
              <a:t>tiempo </a:t>
            </a:r>
            <a:r>
              <a:rPr sz="750" spc="25" dirty="0">
                <a:latin typeface="Arial Unicode MS"/>
                <a:cs typeface="Arial Unicode MS"/>
              </a:rPr>
              <a:t>para </a:t>
            </a:r>
            <a:r>
              <a:rPr sz="750" spc="30" dirty="0">
                <a:latin typeface="Arial Unicode MS"/>
                <a:cs typeface="Arial Unicode MS"/>
              </a:rPr>
              <a:t>que una </a:t>
            </a:r>
            <a:r>
              <a:rPr sz="750" spc="15" dirty="0">
                <a:latin typeface="Arial Unicode MS"/>
                <a:cs typeface="Arial Unicode MS"/>
              </a:rPr>
              <a:t>carga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25" dirty="0">
                <a:latin typeface="Arial Unicode MS"/>
                <a:cs typeface="Arial Unicode MS"/>
              </a:rPr>
              <a:t>recupere </a:t>
            </a:r>
            <a:r>
              <a:rPr sz="750" spc="15" dirty="0">
                <a:latin typeface="Arial Unicode MS"/>
                <a:cs typeface="Arial Unicode MS"/>
              </a:rPr>
              <a:t>al </a:t>
            </a:r>
            <a:r>
              <a:rPr sz="750" spc="20" dirty="0">
                <a:latin typeface="Arial Unicode MS"/>
                <a:cs typeface="Arial Unicode MS"/>
              </a:rPr>
              <a:t> estado </a:t>
            </a:r>
            <a:r>
              <a:rPr sz="750" spc="15" dirty="0">
                <a:latin typeface="Arial Unicode MS"/>
                <a:cs typeface="Arial Unicode MS"/>
              </a:rPr>
              <a:t>estable </a:t>
            </a:r>
            <a:r>
              <a:rPr sz="750" spc="40" dirty="0">
                <a:latin typeface="Arial Unicode MS"/>
                <a:cs typeface="Arial Unicode MS"/>
              </a:rPr>
              <a:t>normalmente </a:t>
            </a:r>
            <a:r>
              <a:rPr sz="750" spc="10" dirty="0">
                <a:latin typeface="Arial Unicode MS"/>
                <a:cs typeface="Arial Unicode MS"/>
              </a:rPr>
              <a:t>está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35" dirty="0">
                <a:latin typeface="Arial Unicode MS"/>
                <a:cs typeface="Arial Unicode MS"/>
              </a:rPr>
              <a:t>rango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varios </a:t>
            </a:r>
            <a:r>
              <a:rPr sz="750" spc="20" dirty="0">
                <a:latin typeface="Arial Unicode MS"/>
                <a:cs typeface="Arial Unicode MS"/>
              </a:rPr>
              <a:t>segundos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30" dirty="0">
                <a:latin typeface="Arial Unicode MS"/>
                <a:cs typeface="Arial Unicode MS"/>
              </a:rPr>
              <a:t>minutos, dependiendo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5" dirty="0">
                <a:latin typeface="Arial Unicode MS"/>
                <a:cs typeface="Arial Unicode MS"/>
              </a:rPr>
              <a:t>composición </a:t>
            </a:r>
            <a:r>
              <a:rPr sz="750" spc="3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carga.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15" dirty="0">
                <a:latin typeface="Arial Unicode MS"/>
                <a:cs typeface="Arial Unicode MS"/>
              </a:rPr>
              <a:t>Las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respuestas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potencia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real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reactiva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son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cualitativamente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similares.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45" dirty="0">
                <a:latin typeface="Arial Unicode MS"/>
                <a:cs typeface="Arial Unicode MS"/>
              </a:rPr>
              <a:t>Se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puede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ver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-19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cambio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repentino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voltaje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provoca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cambio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instantáneo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demanda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energía.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Este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cambio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define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las </a:t>
            </a:r>
            <a:r>
              <a:rPr sz="750" spc="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características </a:t>
            </a:r>
            <a:r>
              <a:rPr sz="750" spc="25" dirty="0">
                <a:latin typeface="Arial Unicode MS"/>
                <a:cs typeface="Arial Unicode MS"/>
              </a:rPr>
              <a:t>transitorias de </a:t>
            </a:r>
            <a:r>
              <a:rPr sz="750" spc="15" dirty="0">
                <a:latin typeface="Arial Unicode MS"/>
                <a:cs typeface="Arial Unicode MS"/>
              </a:rPr>
              <a:t>la carga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25" dirty="0">
                <a:latin typeface="Arial Unicode MS"/>
                <a:cs typeface="Arial Unicode MS"/>
              </a:rPr>
              <a:t>utilizó para derivar </a:t>
            </a:r>
            <a:r>
              <a:rPr sz="750" spc="30" dirty="0">
                <a:latin typeface="Arial Unicode MS"/>
                <a:cs typeface="Arial Unicode MS"/>
              </a:rPr>
              <a:t>modelos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carga estática </a:t>
            </a:r>
            <a:r>
              <a:rPr sz="750" spc="25" dirty="0">
                <a:latin typeface="Arial Unicode MS"/>
                <a:cs typeface="Arial Unicode MS"/>
              </a:rPr>
              <a:t>para </a:t>
            </a:r>
            <a:r>
              <a:rPr sz="750" spc="20" dirty="0">
                <a:latin typeface="Arial Unicode MS"/>
                <a:cs typeface="Arial Unicode MS"/>
              </a:rPr>
              <a:t>estudios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estabilidad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angular.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Cuando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respuesta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carga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alcanza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estado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estable,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demanda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energía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estado </a:t>
            </a:r>
            <a:r>
              <a:rPr sz="750" spc="-19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estable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función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voltaje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estado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estable.</a:t>
            </a:r>
            <a:endParaRPr sz="750" dirty="0">
              <a:latin typeface="Arial Unicode MS"/>
              <a:cs typeface="Arial Unicode MS"/>
            </a:endParaRPr>
          </a:p>
          <a:p>
            <a:pPr marL="12700" marR="183515" indent="119380" algn="just">
              <a:lnSpc>
                <a:spcPct val="147200"/>
              </a:lnSpc>
              <a:spcBef>
                <a:spcPts val="105"/>
              </a:spcBef>
            </a:pPr>
            <a:r>
              <a:rPr sz="600" spc="-10" dirty="0">
                <a:latin typeface="Arial Unicode MS"/>
                <a:cs typeface="Arial Unicode MS"/>
              </a:rPr>
              <a:t>Las </a:t>
            </a:r>
            <a:r>
              <a:rPr sz="600" spc="10" dirty="0">
                <a:latin typeface="Arial Unicode MS"/>
                <a:cs typeface="Arial Unicode MS"/>
              </a:rPr>
              <a:t>características típicas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15" dirty="0">
                <a:latin typeface="Arial Unicode MS"/>
                <a:cs typeface="Arial Unicode MS"/>
              </a:rPr>
              <a:t>respuesta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15" dirty="0">
                <a:latin typeface="Arial Unicode MS"/>
                <a:cs typeface="Arial Unicode MS"/>
              </a:rPr>
              <a:t>carga-voltaje </a:t>
            </a:r>
            <a:r>
              <a:rPr sz="600" spc="-5" dirty="0">
                <a:latin typeface="Arial Unicode MS"/>
                <a:cs typeface="Arial Unicode MS"/>
              </a:rPr>
              <a:t>se </a:t>
            </a:r>
            <a:r>
              <a:rPr sz="600" spc="25" dirty="0">
                <a:latin typeface="Arial Unicode MS"/>
                <a:cs typeface="Arial Unicode MS"/>
              </a:rPr>
              <a:t>pueden modelar mediante </a:t>
            </a:r>
            <a:r>
              <a:rPr sz="600" spc="35" dirty="0">
                <a:latin typeface="Arial Unicode MS"/>
                <a:cs typeface="Arial Unicode MS"/>
              </a:rPr>
              <a:t>un </a:t>
            </a:r>
            <a:r>
              <a:rPr sz="600" spc="30" dirty="0">
                <a:latin typeface="Arial Unicode MS"/>
                <a:cs typeface="Arial Unicode MS"/>
              </a:rPr>
              <a:t>modelo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15" dirty="0">
                <a:latin typeface="Arial Unicode MS"/>
                <a:cs typeface="Arial Unicode MS"/>
              </a:rPr>
              <a:t>carga </a:t>
            </a:r>
            <a:r>
              <a:rPr sz="600" spc="20" dirty="0">
                <a:latin typeface="Arial Unicode MS"/>
                <a:cs typeface="Arial Unicode MS"/>
              </a:rPr>
              <a:t>dinámica genérico </a:t>
            </a:r>
            <a:r>
              <a:rPr sz="600" spc="2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propuesto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solidFill>
                  <a:srgbClr val="0000FF"/>
                </a:solidFill>
                <a:latin typeface="Arial Unicode MS"/>
                <a:cs typeface="Arial Unicode MS"/>
                <a:hlinkClick r:id="rId2" action="ppaction://hlinksldjump"/>
              </a:rPr>
              <a:t>Figura</a:t>
            </a:r>
            <a:r>
              <a:rPr sz="700" spc="-10" dirty="0">
                <a:solidFill>
                  <a:srgbClr val="0000FF"/>
                </a:solidFill>
                <a:latin typeface="Arial Unicode MS"/>
                <a:cs typeface="Arial Unicode MS"/>
                <a:hlinkClick r:id="rId2" action="ppaction://hlinksldjump"/>
              </a:rPr>
              <a:t> </a:t>
            </a:r>
            <a:r>
              <a:rPr sz="700" dirty="0">
                <a:solidFill>
                  <a:srgbClr val="0000FF"/>
                </a:solidFill>
                <a:latin typeface="Arial Unicode MS"/>
                <a:cs typeface="Arial Unicode MS"/>
                <a:hlinkClick r:id="rId2" action="ppaction://hlinksldjump"/>
              </a:rPr>
              <a:t>10.7</a:t>
            </a:r>
            <a:r>
              <a:rPr sz="700" dirty="0">
                <a:latin typeface="Arial Unicode MS"/>
                <a:cs typeface="Arial Unicode MS"/>
              </a:rPr>
              <a:t>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20" dirty="0">
                <a:latin typeface="Arial Unicode MS"/>
                <a:cs typeface="Arial Unicode MS"/>
              </a:rPr>
              <a:t>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este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modelo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15" dirty="0">
                <a:latin typeface="Arial Unicode MS"/>
                <a:cs typeface="Arial Unicode MS"/>
              </a:rPr>
              <a:t>(Xu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Mansour,</a:t>
            </a:r>
            <a:r>
              <a:rPr sz="700" spc="-10" dirty="0">
                <a:latin typeface="Arial Unicode MS"/>
                <a:cs typeface="Arial Unicode MS"/>
              </a:rPr>
              <a:t> 1994),X </a:t>
            </a:r>
            <a:r>
              <a:rPr sz="700" spc="-5" dirty="0">
                <a:latin typeface="Arial Unicode MS"/>
                <a:cs typeface="Arial Unicode MS"/>
              </a:rPr>
              <a:t>es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variable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estado.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PAG</a:t>
            </a:r>
            <a:r>
              <a:rPr sz="450" spc="-25" dirty="0">
                <a:latin typeface="Arial Unicode MS"/>
                <a:cs typeface="Arial Unicode MS"/>
              </a:rPr>
              <a:t>t</a:t>
            </a:r>
            <a:r>
              <a:rPr sz="700" spc="-25" dirty="0">
                <a:latin typeface="Arial Unicode MS"/>
                <a:cs typeface="Arial Unicode MS"/>
              </a:rPr>
              <a:t>(V)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30" dirty="0">
                <a:latin typeface="Arial Unicode MS"/>
                <a:cs typeface="Arial Unicode MS"/>
              </a:rPr>
              <a:t>PAG</a:t>
            </a:r>
            <a:r>
              <a:rPr sz="450" spc="-30" dirty="0">
                <a:latin typeface="Arial Unicode MS"/>
                <a:cs typeface="Arial Unicode MS"/>
              </a:rPr>
              <a:t>s</a:t>
            </a:r>
            <a:r>
              <a:rPr sz="700" spc="-30" dirty="0">
                <a:latin typeface="Arial Unicode MS"/>
                <a:cs typeface="Arial Unicode MS"/>
              </a:rPr>
              <a:t>(V)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son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las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características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carga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transitoria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estado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estable,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respectivamente,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se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pueden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expresar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como</a:t>
            </a:r>
            <a:endParaRPr sz="700"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70"/>
              </a:spcBef>
            </a:pPr>
            <a:endParaRPr sz="800"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lang="en-US" sz="9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lang="en-US" sz="900"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lang="en-US" sz="9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sz="900"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</a:pPr>
            <a:r>
              <a:rPr sz="750" spc="35" dirty="0">
                <a:latin typeface="Arial Unicode MS"/>
                <a:cs typeface="Arial Unicode MS"/>
              </a:rPr>
              <a:t>dónde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V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magnitud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pu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voltaje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impuesto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carga.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Puede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verse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que,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estado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estacionario,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variable</a:t>
            </a:r>
            <a:endParaRPr sz="750" dirty="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0342" y="7686113"/>
            <a:ext cx="375983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estadoX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modelo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constante.</a:t>
            </a:r>
            <a:r>
              <a:rPr sz="750" spc="-15" dirty="0">
                <a:latin typeface="Arial Unicode MS"/>
                <a:cs typeface="Arial Unicode MS"/>
              </a:rPr>
              <a:t> La </a:t>
            </a:r>
            <a:r>
              <a:rPr sz="750" spc="30" dirty="0">
                <a:latin typeface="Arial Unicode MS"/>
                <a:cs typeface="Arial Unicode MS"/>
              </a:rPr>
              <a:t>entrada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al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bloque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 err="1">
                <a:latin typeface="Arial Unicode MS"/>
                <a:cs typeface="Arial Unicode MS"/>
              </a:rPr>
              <a:t>integración</a:t>
            </a:r>
            <a:r>
              <a:rPr sz="750" spc="30" dirty="0" smtClean="0">
                <a:latin typeface="Arial Unicode MS"/>
                <a:cs typeface="Arial Unicode MS"/>
              </a:rPr>
              <a:t>,</a:t>
            </a:r>
            <a:r>
              <a:rPr lang="en-US" sz="750" spc="30" dirty="0" smtClean="0">
                <a:latin typeface="Arial Unicode MS"/>
                <a:cs typeface="Arial Unicode MS"/>
              </a:rPr>
              <a:t> </a:t>
            </a:r>
            <a:endParaRPr sz="500" dirty="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31514" y="7698751"/>
            <a:ext cx="76009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-25" dirty="0" smtClean="0">
                <a:latin typeface="Arial Unicode MS"/>
                <a:cs typeface="Arial Unicode MS"/>
              </a:rPr>
              <a:t>,</a:t>
            </a:r>
            <a:r>
              <a:rPr sz="650" spc="-15" dirty="0" smtClean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debe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ser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cero</a:t>
            </a:r>
            <a:endParaRPr sz="650" dirty="0">
              <a:latin typeface="Arial Unicode MS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0530" y="7856313"/>
            <a:ext cx="49764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Unicode MS"/>
                <a:cs typeface="Arial Unicode MS"/>
              </a:rPr>
              <a:t>y,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como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resultado,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salida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modelo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está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determinada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5" dirty="0">
                <a:latin typeface="Arial Unicode MS"/>
                <a:cs typeface="Arial Unicode MS"/>
              </a:rPr>
              <a:t>por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las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características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estado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estacionario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-30" dirty="0">
                <a:latin typeface="Arial Unicode MS"/>
                <a:cs typeface="Arial Unicode MS"/>
              </a:rPr>
              <a:t>PAG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-55" dirty="0">
                <a:latin typeface="Arial Unicode MS"/>
                <a:cs typeface="Arial Unicode MS"/>
              </a:rPr>
              <a:t>¼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-20" dirty="0">
                <a:latin typeface="Arial Unicode MS"/>
                <a:cs typeface="Arial Unicode MS"/>
              </a:rPr>
              <a:t>PAG</a:t>
            </a:r>
            <a:r>
              <a:rPr sz="400" spc="-20" dirty="0">
                <a:latin typeface="Arial Unicode MS"/>
                <a:cs typeface="Arial Unicode MS"/>
              </a:rPr>
              <a:t>s</a:t>
            </a:r>
            <a:r>
              <a:rPr sz="600" spc="-20" dirty="0">
                <a:latin typeface="Arial Unicode MS"/>
                <a:cs typeface="Arial Unicode MS"/>
              </a:rPr>
              <a:t>.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Para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cualquier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cambio</a:t>
            </a:r>
            <a:endParaRPr sz="6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600" spc="25" dirty="0">
                <a:latin typeface="Arial Unicode MS"/>
                <a:cs typeface="Arial Unicode MS"/>
              </a:rPr>
              <a:t>repentino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voltaje,X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mantiene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inicialmente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su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valor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anterior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perturbación,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porque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el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bloque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integración</a:t>
            </a:r>
            <a:endParaRPr sz="6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700" spc="35" dirty="0">
                <a:latin typeface="Arial Unicode MS"/>
                <a:cs typeface="Arial Unicode MS"/>
              </a:rPr>
              <a:t>no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puede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cambiar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su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salida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instantáneamente.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La </a:t>
            </a:r>
            <a:r>
              <a:rPr sz="700" spc="10" dirty="0">
                <a:latin typeface="Arial Unicode MS"/>
                <a:cs typeface="Arial Unicode MS"/>
              </a:rPr>
              <a:t>salida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transitoria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es </a:t>
            </a:r>
            <a:r>
              <a:rPr sz="700" spc="20" dirty="0">
                <a:latin typeface="Arial Unicode MS"/>
                <a:cs typeface="Arial Unicode MS"/>
              </a:rPr>
              <a:t>entonces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determinada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por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transitorio</a:t>
            </a:r>
            <a:endParaRPr sz="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650" spc="10" dirty="0">
                <a:latin typeface="Arial Unicode MS"/>
                <a:cs typeface="Arial Unicode MS"/>
              </a:rPr>
              <a:t>caracteristicas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45" dirty="0">
                <a:latin typeface="Arial Unicode MS"/>
                <a:cs typeface="Arial Unicode MS"/>
              </a:rPr>
              <a:t>P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xP</a:t>
            </a:r>
            <a:r>
              <a:rPr sz="450" dirty="0">
                <a:latin typeface="Arial Unicode MS"/>
                <a:cs typeface="Arial Unicode MS"/>
              </a:rPr>
              <a:t>t</a:t>
            </a:r>
            <a:r>
              <a:rPr sz="650" dirty="0">
                <a:latin typeface="Arial Unicode MS"/>
                <a:cs typeface="Arial Unicode MS"/>
              </a:rPr>
              <a:t>.</a:t>
            </a:r>
            <a:r>
              <a:rPr sz="650" spc="-10" dirty="0">
                <a:latin typeface="Arial Unicode MS"/>
                <a:cs typeface="Arial Unicode MS"/>
              </a:rPr>
              <a:t> La </a:t>
            </a:r>
            <a:r>
              <a:rPr sz="650" spc="25" dirty="0">
                <a:latin typeface="Arial Unicode MS"/>
                <a:cs typeface="Arial Unicode MS"/>
              </a:rPr>
              <a:t>falta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coincidencia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entre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salida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modelo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demanda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estado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estable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señal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endParaRPr sz="650">
              <a:latin typeface="Arial Unicode MS"/>
              <a:cs typeface="Arial Unicode MS"/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18" y="6870425"/>
            <a:ext cx="3030269" cy="507392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8856" y="7686112"/>
            <a:ext cx="926675" cy="1254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bject 48"/>
          <p:cNvSpPr txBox="1"/>
          <p:nvPr/>
        </p:nvSpPr>
        <p:spPr>
          <a:xfrm>
            <a:off x="694339" y="8440983"/>
            <a:ext cx="3971925" cy="14668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spc="20" dirty="0">
                <a:latin typeface="Arial Unicode MS"/>
                <a:cs typeface="Arial Unicode MS"/>
              </a:rPr>
              <a:t>dinámica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agregada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centro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carga.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20" dirty="0">
                <a:latin typeface="Arial Unicode MS"/>
                <a:cs typeface="Arial Unicode MS"/>
              </a:rPr>
              <a:t>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continuación,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red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puede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modelarse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mediante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tres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94339" y="3880461"/>
            <a:ext cx="191516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latin typeface="Arial Unicode MS"/>
                <a:cs typeface="Arial Unicode MS"/>
              </a:rPr>
              <a:t>FIGURA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10.7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Un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modelo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genérico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carga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dinámica.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94219" y="4358188"/>
            <a:ext cx="4863465" cy="318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2400"/>
              </a:lnSpc>
              <a:spcBef>
                <a:spcPts val="100"/>
              </a:spcBef>
            </a:pPr>
            <a:r>
              <a:rPr sz="700" spc="-10" dirty="0">
                <a:latin typeface="Arial Unicode MS"/>
                <a:cs typeface="Arial Unicode MS"/>
              </a:rPr>
              <a:t>Este </a:t>
            </a:r>
            <a:r>
              <a:rPr sz="700" spc="20" dirty="0">
                <a:latin typeface="Arial Unicode MS"/>
                <a:cs typeface="Arial Unicode MS"/>
              </a:rPr>
              <a:t>proceso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continúa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hasta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nuevo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estado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estable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(mi¼0) se </a:t>
            </a:r>
            <a:r>
              <a:rPr sz="700" dirty="0">
                <a:latin typeface="Arial Unicode MS"/>
                <a:cs typeface="Arial Unicode MS"/>
              </a:rPr>
              <a:t>alcanza.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Expresiones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analíticas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modelo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carga, </a:t>
            </a:r>
            <a:r>
              <a:rPr sz="700" spc="-17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incluidas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reales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-30" dirty="0">
                <a:latin typeface="Arial Unicode MS"/>
                <a:cs typeface="Arial Unicode MS"/>
              </a:rPr>
              <a:t>(</a:t>
            </a:r>
            <a:r>
              <a:rPr sz="700" spc="-30" dirty="0" smtClean="0">
                <a:latin typeface="Arial Unicode MS"/>
                <a:cs typeface="Arial Unicode MS"/>
              </a:rPr>
              <a:t>P)</a:t>
            </a:r>
            <a:r>
              <a:rPr sz="700" spc="-15" dirty="0" smtClean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reactivoQ)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dinámica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poder,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son</a:t>
            </a:r>
            <a:endParaRPr sz="700" dirty="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94339" y="5953861"/>
            <a:ext cx="5027295" cy="2473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5755" lvl="2" indent="-313690">
              <a:lnSpc>
                <a:spcPct val="100000"/>
              </a:lnSpc>
              <a:spcBef>
                <a:spcPts val="100"/>
              </a:spcBef>
              <a:buFont typeface="Arial Unicode MS"/>
              <a:buAutoNum type="arabicPeriod" startAt="3"/>
              <a:tabLst>
                <a:tab pos="326390" algn="l"/>
              </a:tabLst>
            </a:pPr>
            <a:r>
              <a:rPr sz="800" b="1" spc="10" dirty="0">
                <a:latin typeface="Arial Unicode MS"/>
                <a:cs typeface="Arial Unicode MS"/>
              </a:rPr>
              <a:t>Efecto</a:t>
            </a:r>
            <a:r>
              <a:rPr sz="800" b="1" spc="-20" dirty="0">
                <a:latin typeface="Arial Unicode MS"/>
                <a:cs typeface="Arial Unicode MS"/>
              </a:rPr>
              <a:t> </a:t>
            </a:r>
            <a:r>
              <a:rPr sz="800" b="1" spc="25" dirty="0">
                <a:latin typeface="Arial Unicode MS"/>
                <a:cs typeface="Arial Unicode MS"/>
              </a:rPr>
              <a:t>de</a:t>
            </a:r>
            <a:r>
              <a:rPr sz="800" b="1" spc="-15" dirty="0">
                <a:latin typeface="Arial Unicode MS"/>
                <a:cs typeface="Arial Unicode MS"/>
              </a:rPr>
              <a:t> </a:t>
            </a:r>
            <a:r>
              <a:rPr sz="800" b="1" spc="15" dirty="0">
                <a:latin typeface="Arial Unicode MS"/>
                <a:cs typeface="Arial Unicode MS"/>
              </a:rPr>
              <a:t>la</a:t>
            </a:r>
            <a:r>
              <a:rPr sz="800" b="1" spc="-15" dirty="0">
                <a:latin typeface="Arial Unicode MS"/>
                <a:cs typeface="Arial Unicode MS"/>
              </a:rPr>
              <a:t> </a:t>
            </a:r>
            <a:r>
              <a:rPr sz="800" b="1" spc="25" dirty="0">
                <a:latin typeface="Arial Unicode MS"/>
                <a:cs typeface="Arial Unicode MS"/>
              </a:rPr>
              <a:t>dinámica</a:t>
            </a:r>
            <a:r>
              <a:rPr sz="800" b="1" spc="-20" dirty="0">
                <a:latin typeface="Arial Unicode MS"/>
                <a:cs typeface="Arial Unicode MS"/>
              </a:rPr>
              <a:t> </a:t>
            </a:r>
            <a:r>
              <a:rPr sz="800" b="1" spc="25" dirty="0">
                <a:latin typeface="Arial Unicode MS"/>
                <a:cs typeface="Arial Unicode MS"/>
              </a:rPr>
              <a:t>de</a:t>
            </a:r>
            <a:r>
              <a:rPr sz="800" b="1" spc="-15" dirty="0">
                <a:latin typeface="Arial Unicode MS"/>
                <a:cs typeface="Arial Unicode MS"/>
              </a:rPr>
              <a:t> </a:t>
            </a:r>
            <a:r>
              <a:rPr sz="800" b="1" spc="20" dirty="0">
                <a:latin typeface="Arial Unicode MS"/>
                <a:cs typeface="Arial Unicode MS"/>
              </a:rPr>
              <a:t>carga</a:t>
            </a:r>
            <a:r>
              <a:rPr sz="800" b="1" spc="-15" dirty="0">
                <a:latin typeface="Arial Unicode MS"/>
                <a:cs typeface="Arial Unicode MS"/>
              </a:rPr>
              <a:t> </a:t>
            </a:r>
            <a:r>
              <a:rPr sz="800" b="1" spc="25" dirty="0">
                <a:latin typeface="Arial Unicode MS"/>
                <a:cs typeface="Arial Unicode MS"/>
              </a:rPr>
              <a:t>sobre</a:t>
            </a:r>
            <a:r>
              <a:rPr sz="800" b="1" spc="-20" dirty="0">
                <a:latin typeface="Arial Unicode MS"/>
                <a:cs typeface="Arial Unicode MS"/>
              </a:rPr>
              <a:t> </a:t>
            </a:r>
            <a:r>
              <a:rPr sz="800" b="1" spc="15" dirty="0">
                <a:latin typeface="Arial Unicode MS"/>
                <a:cs typeface="Arial Unicode MS"/>
              </a:rPr>
              <a:t>la</a:t>
            </a:r>
            <a:r>
              <a:rPr sz="800" b="1" spc="-15" dirty="0">
                <a:latin typeface="Arial Unicode MS"/>
                <a:cs typeface="Arial Unicode MS"/>
              </a:rPr>
              <a:t> </a:t>
            </a:r>
            <a:r>
              <a:rPr sz="800" b="1" spc="25" dirty="0">
                <a:latin typeface="Arial Unicode MS"/>
                <a:cs typeface="Arial Unicode MS"/>
              </a:rPr>
              <a:t>estabilidad</a:t>
            </a:r>
            <a:r>
              <a:rPr sz="800" b="1" spc="-15" dirty="0">
                <a:latin typeface="Arial Unicode MS"/>
                <a:cs typeface="Arial Unicode MS"/>
              </a:rPr>
              <a:t> </a:t>
            </a:r>
            <a:r>
              <a:rPr sz="800" b="1" spc="25" dirty="0">
                <a:latin typeface="Arial Unicode MS"/>
                <a:cs typeface="Arial Unicode MS"/>
              </a:rPr>
              <a:t>del</a:t>
            </a:r>
            <a:r>
              <a:rPr sz="800" b="1" spc="-20" dirty="0">
                <a:latin typeface="Arial Unicode MS"/>
                <a:cs typeface="Arial Unicode MS"/>
              </a:rPr>
              <a:t> </a:t>
            </a:r>
            <a:r>
              <a:rPr sz="800" b="1" spc="25" dirty="0">
                <a:latin typeface="Arial Unicode MS"/>
                <a:cs typeface="Arial Unicode MS"/>
              </a:rPr>
              <a:t>voltaje</a:t>
            </a:r>
            <a:endParaRPr sz="800" b="1" dirty="0">
              <a:latin typeface="Arial Unicode MS"/>
              <a:cs typeface="Arial Unicode MS"/>
            </a:endParaRPr>
          </a:p>
          <a:p>
            <a:pPr marL="12700" marR="149225">
              <a:lnSpc>
                <a:spcPct val="166000"/>
              </a:lnSpc>
              <a:spcBef>
                <a:spcPts val="560"/>
              </a:spcBef>
            </a:pPr>
            <a:r>
              <a:rPr sz="600" spc="15" dirty="0">
                <a:latin typeface="Arial Unicode MS"/>
                <a:cs typeface="Arial Unicode MS"/>
              </a:rPr>
              <a:t>Como </a:t>
            </a:r>
            <a:r>
              <a:rPr sz="600" spc="-5" dirty="0">
                <a:latin typeface="Arial Unicode MS"/>
                <a:cs typeface="Arial Unicode MS"/>
              </a:rPr>
              <a:t>se </a:t>
            </a:r>
            <a:r>
              <a:rPr sz="600" spc="20" dirty="0">
                <a:latin typeface="Arial Unicode MS"/>
                <a:cs typeface="Arial Unicode MS"/>
              </a:rPr>
              <a:t>ilustra </a:t>
            </a:r>
            <a:r>
              <a:rPr sz="600" spc="15" dirty="0">
                <a:latin typeface="Arial Unicode MS"/>
                <a:cs typeface="Arial Unicode MS"/>
              </a:rPr>
              <a:t>con </a:t>
            </a:r>
            <a:r>
              <a:rPr sz="600" spc="10" dirty="0">
                <a:latin typeface="Arial Unicode MS"/>
                <a:cs typeface="Arial Unicode MS"/>
              </a:rPr>
              <a:t>la </a:t>
            </a:r>
            <a:r>
              <a:rPr sz="600" spc="15" dirty="0">
                <a:latin typeface="Arial Unicode MS"/>
                <a:cs typeface="Arial Unicode MS"/>
              </a:rPr>
              <a:t>ayuda </a:t>
            </a:r>
            <a:r>
              <a:rPr sz="600" spc="20" dirty="0">
                <a:latin typeface="Arial Unicode MS"/>
                <a:cs typeface="Arial Unicode MS"/>
              </a:rPr>
              <a:t>del </a:t>
            </a:r>
            <a:r>
              <a:rPr sz="600" spc="25" dirty="0">
                <a:latin typeface="Arial Unicode MS"/>
                <a:cs typeface="Arial Unicode MS"/>
              </a:rPr>
              <a:t>ejemplo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15" dirty="0">
                <a:latin typeface="Arial Unicode MS"/>
                <a:cs typeface="Arial Unicode MS"/>
              </a:rPr>
              <a:t>carga </a:t>
            </a:r>
            <a:r>
              <a:rPr sz="600" spc="20" dirty="0">
                <a:latin typeface="Arial Unicode MS"/>
                <a:cs typeface="Arial Unicode MS"/>
              </a:rPr>
              <a:t>del </a:t>
            </a:r>
            <a:r>
              <a:rPr sz="600" spc="25" dirty="0">
                <a:latin typeface="Arial Unicode MS"/>
                <a:cs typeface="Arial Unicode MS"/>
              </a:rPr>
              <a:t>generador </a:t>
            </a:r>
            <a:r>
              <a:rPr sz="600" spc="20" dirty="0">
                <a:latin typeface="Arial Unicode MS"/>
                <a:cs typeface="Arial Unicode MS"/>
              </a:rPr>
              <a:t>mencionado </a:t>
            </a:r>
            <a:r>
              <a:rPr sz="600" spc="25" dirty="0">
                <a:latin typeface="Arial Unicode MS"/>
                <a:cs typeface="Arial Unicode MS"/>
              </a:rPr>
              <a:t>anteriormente, </a:t>
            </a:r>
            <a:r>
              <a:rPr sz="600" spc="10" dirty="0">
                <a:latin typeface="Arial Unicode MS"/>
                <a:cs typeface="Arial Unicode MS"/>
              </a:rPr>
              <a:t>la </a:t>
            </a:r>
            <a:r>
              <a:rPr sz="600" spc="15" dirty="0">
                <a:latin typeface="Arial Unicode MS"/>
                <a:cs typeface="Arial Unicode MS"/>
              </a:rPr>
              <a:t>estabilidad </a:t>
            </a:r>
            <a:r>
              <a:rPr sz="600" spc="20" dirty="0">
                <a:latin typeface="Arial Unicode MS"/>
                <a:cs typeface="Arial Unicode MS"/>
              </a:rPr>
              <a:t>del </a:t>
            </a:r>
            <a:r>
              <a:rPr sz="600" spc="15" dirty="0">
                <a:latin typeface="Arial Unicode MS"/>
                <a:cs typeface="Arial Unicode MS"/>
              </a:rPr>
              <a:t>voltaje </a:t>
            </a:r>
            <a:r>
              <a:rPr sz="600" spc="20" dirty="0">
                <a:latin typeface="Arial Unicode MS"/>
                <a:cs typeface="Arial Unicode MS"/>
              </a:rPr>
              <a:t>puede </a:t>
            </a:r>
            <a:r>
              <a:rPr sz="600" spc="30" dirty="0">
                <a:latin typeface="Arial Unicode MS"/>
                <a:cs typeface="Arial Unicode MS"/>
              </a:rPr>
              <a:t>ocurrir </a:t>
            </a:r>
            <a:r>
              <a:rPr sz="600" spc="3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cuando </a:t>
            </a:r>
            <a:r>
              <a:rPr sz="600" spc="35" dirty="0">
                <a:latin typeface="Arial Unicode MS"/>
                <a:cs typeface="Arial Unicode MS"/>
              </a:rPr>
              <a:t>un </a:t>
            </a:r>
            <a:r>
              <a:rPr sz="600" spc="15" dirty="0">
                <a:latin typeface="Arial Unicode MS"/>
                <a:cs typeface="Arial Unicode MS"/>
              </a:rPr>
              <a:t>sistema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15" dirty="0">
                <a:latin typeface="Arial Unicode MS"/>
                <a:cs typeface="Arial Unicode MS"/>
              </a:rPr>
              <a:t>energía </a:t>
            </a:r>
            <a:r>
              <a:rPr sz="600" spc="25" dirty="0">
                <a:latin typeface="Arial Unicode MS"/>
                <a:cs typeface="Arial Unicode MS"/>
              </a:rPr>
              <a:t>experimenta una </a:t>
            </a:r>
            <a:r>
              <a:rPr sz="600" spc="30" dirty="0">
                <a:latin typeface="Arial Unicode MS"/>
                <a:cs typeface="Arial Unicode MS"/>
              </a:rPr>
              <a:t>gran </a:t>
            </a:r>
            <a:r>
              <a:rPr sz="600" spc="25" dirty="0">
                <a:latin typeface="Arial Unicode MS"/>
                <a:cs typeface="Arial Unicode MS"/>
              </a:rPr>
              <a:t>perturbación, como una interrupción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10" dirty="0">
                <a:latin typeface="Arial Unicode MS"/>
                <a:cs typeface="Arial Unicode MS"/>
              </a:rPr>
              <a:t>la línea </a:t>
            </a:r>
            <a:r>
              <a:rPr sz="600" spc="20" dirty="0">
                <a:latin typeface="Arial Unicode MS"/>
                <a:cs typeface="Arial Unicode MS"/>
              </a:rPr>
              <a:t>de transmisión. </a:t>
            </a:r>
            <a:r>
              <a:rPr sz="600" spc="15" dirty="0">
                <a:latin typeface="Arial Unicode MS"/>
                <a:cs typeface="Arial Unicode MS"/>
              </a:rPr>
              <a:t>También </a:t>
            </a:r>
            <a:r>
              <a:rPr sz="600" spc="20" dirty="0">
                <a:latin typeface="Arial Unicode MS"/>
                <a:cs typeface="Arial Unicode MS"/>
              </a:rPr>
              <a:t>puede </a:t>
            </a:r>
            <a:r>
              <a:rPr sz="600" spc="-155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ocurrir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si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no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hay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una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perturbación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importante,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pero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el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35" dirty="0">
                <a:latin typeface="Arial Unicode MS"/>
                <a:cs typeface="Arial Unicode MS"/>
              </a:rPr>
              <a:t>punto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funcionamiento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sistema</a:t>
            </a:r>
            <a:r>
              <a:rPr sz="600" spc="-5" dirty="0">
                <a:latin typeface="Arial Unicode MS"/>
                <a:cs typeface="Arial Unicode MS"/>
              </a:rPr>
              <a:t> se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desplaza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lentamente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hacia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los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límites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-15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estabilidad.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Por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lo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tanto,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el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problema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estabilidad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tensión,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como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otros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problemas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estabilidad,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debe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investigarse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desde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dos </a:t>
            </a:r>
            <a:r>
              <a:rPr sz="600" spc="2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perspectivas,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estabilidad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grandes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perturbaciones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y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estabilidad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señales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pequeñas.</a:t>
            </a:r>
            <a:endParaRPr sz="600" dirty="0">
              <a:latin typeface="Arial Unicode MS"/>
              <a:cs typeface="Arial Unicode MS"/>
            </a:endParaRPr>
          </a:p>
          <a:p>
            <a:pPr marL="12700" marR="5080" indent="120014">
              <a:lnSpc>
                <a:spcPct val="153300"/>
              </a:lnSpc>
              <a:spcBef>
                <a:spcPts val="10"/>
              </a:spcBef>
            </a:pPr>
            <a:r>
              <a:rPr sz="650" spc="-10" dirty="0">
                <a:latin typeface="Arial Unicode MS"/>
                <a:cs typeface="Arial Unicode MS"/>
              </a:rPr>
              <a:t>La </a:t>
            </a:r>
            <a:r>
              <a:rPr sz="650" spc="20" dirty="0">
                <a:latin typeface="Arial Unicode MS"/>
                <a:cs typeface="Arial Unicode MS"/>
              </a:rPr>
              <a:t>estabilidad de voltaje de </a:t>
            </a:r>
            <a:r>
              <a:rPr sz="650" spc="30" dirty="0">
                <a:latin typeface="Arial Unicode MS"/>
                <a:cs typeface="Arial Unicode MS"/>
              </a:rPr>
              <a:t>gran perturbación </a:t>
            </a:r>
            <a:r>
              <a:rPr sz="650" spc="10" dirty="0">
                <a:latin typeface="Arial Unicode MS"/>
                <a:cs typeface="Arial Unicode MS"/>
              </a:rPr>
              <a:t>está </a:t>
            </a:r>
            <a:r>
              <a:rPr sz="650" spc="25" dirty="0">
                <a:latin typeface="Arial Unicode MS"/>
                <a:cs typeface="Arial Unicode MS"/>
              </a:rPr>
              <a:t>orientada </a:t>
            </a:r>
            <a:r>
              <a:rPr sz="650" dirty="0">
                <a:latin typeface="Arial Unicode MS"/>
                <a:cs typeface="Arial Unicode MS"/>
              </a:rPr>
              <a:t>a </a:t>
            </a:r>
            <a:r>
              <a:rPr sz="650" spc="15" dirty="0">
                <a:latin typeface="Arial Unicode MS"/>
                <a:cs typeface="Arial Unicode MS"/>
              </a:rPr>
              <a:t>eventos </a:t>
            </a:r>
            <a:r>
              <a:rPr sz="650" spc="5" dirty="0">
                <a:latin typeface="Arial Unicode MS"/>
                <a:cs typeface="Arial Unicode MS"/>
              </a:rPr>
              <a:t>y </a:t>
            </a:r>
            <a:r>
              <a:rPr sz="650" spc="25" dirty="0">
                <a:latin typeface="Arial Unicode MS"/>
                <a:cs typeface="Arial Unicode MS"/>
              </a:rPr>
              <a:t>aborda problemas como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25" dirty="0">
                <a:latin typeface="Arial Unicode MS"/>
                <a:cs typeface="Arial Unicode MS"/>
              </a:rPr>
              <a:t>requisito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30" dirty="0">
                <a:latin typeface="Arial Unicode MS"/>
                <a:cs typeface="Arial Unicode MS"/>
              </a:rPr>
              <a:t>margen </a:t>
            </a:r>
            <a:r>
              <a:rPr sz="650" spc="3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posterior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contingencia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respuesta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soporte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reactiva.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estabilidad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voltaje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pequeña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señal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investiga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estabilidad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un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punto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operación.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Puede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proporcionar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información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sobre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áreas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vulnerables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al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colapso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voltaje.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esta </a:t>
            </a:r>
            <a:r>
              <a:rPr sz="650" spc="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sección,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10" dirty="0">
                <a:latin typeface="Arial Unicode MS"/>
                <a:cs typeface="Arial Unicode MS"/>
              </a:rPr>
              <a:t>analiza el </a:t>
            </a:r>
            <a:r>
              <a:rPr sz="650" spc="20" dirty="0">
                <a:latin typeface="Arial Unicode MS"/>
                <a:cs typeface="Arial Unicode MS"/>
              </a:rPr>
              <a:t>efecto de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0" dirty="0">
                <a:latin typeface="Arial Unicode MS"/>
                <a:cs typeface="Arial Unicode MS"/>
              </a:rPr>
              <a:t>dinámica de </a:t>
            </a:r>
            <a:r>
              <a:rPr sz="650" spc="15" dirty="0">
                <a:latin typeface="Arial Unicode MS"/>
                <a:cs typeface="Arial Unicode MS"/>
              </a:rPr>
              <a:t>carga </a:t>
            </a:r>
            <a:r>
              <a:rPr sz="650" spc="20" dirty="0">
                <a:latin typeface="Arial Unicode MS"/>
                <a:cs typeface="Arial Unicode MS"/>
              </a:rPr>
              <a:t>sobre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0" dirty="0">
                <a:latin typeface="Arial Unicode MS"/>
                <a:cs typeface="Arial Unicode MS"/>
              </a:rPr>
              <a:t>estabilidad del voltaje </a:t>
            </a:r>
            <a:r>
              <a:rPr sz="650" spc="15" dirty="0">
                <a:latin typeface="Arial Unicode MS"/>
                <a:cs typeface="Arial Unicode MS"/>
              </a:rPr>
              <a:t>con </a:t>
            </a:r>
            <a:r>
              <a:rPr sz="650" spc="25" dirty="0">
                <a:latin typeface="Arial Unicode MS"/>
                <a:cs typeface="Arial Unicode MS"/>
              </a:rPr>
              <a:t>perturbaciones </a:t>
            </a:r>
            <a:r>
              <a:rPr sz="650" spc="20" dirty="0">
                <a:latin typeface="Arial Unicode MS"/>
                <a:cs typeface="Arial Unicode MS"/>
              </a:rPr>
              <a:t>grandes </a:t>
            </a:r>
            <a:r>
              <a:rPr sz="650" spc="5" dirty="0">
                <a:latin typeface="Arial Unicode MS"/>
                <a:cs typeface="Arial Unicode MS"/>
              </a:rPr>
              <a:t>y </a:t>
            </a:r>
            <a:r>
              <a:rPr sz="650" spc="15" dirty="0">
                <a:latin typeface="Arial Unicode MS"/>
                <a:cs typeface="Arial Unicode MS"/>
              </a:rPr>
              <a:t>pequeñas </a:t>
            </a:r>
            <a:r>
              <a:rPr sz="650" spc="2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mediante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20" dirty="0">
                <a:latin typeface="Arial Unicode MS"/>
                <a:cs typeface="Arial Unicode MS"/>
              </a:rPr>
              <a:t>examen de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0" dirty="0">
                <a:latin typeface="Arial Unicode MS"/>
                <a:cs typeface="Arial Unicode MS"/>
              </a:rPr>
              <a:t>interacción de </a:t>
            </a:r>
            <a:r>
              <a:rPr sz="650" spc="40" dirty="0">
                <a:latin typeface="Arial Unicode MS"/>
                <a:cs typeface="Arial Unicode MS"/>
              </a:rPr>
              <a:t>un </a:t>
            </a:r>
            <a:r>
              <a:rPr sz="650" spc="25" dirty="0">
                <a:latin typeface="Arial Unicode MS"/>
                <a:cs typeface="Arial Unicode MS"/>
              </a:rPr>
              <a:t>centro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carga con </a:t>
            </a:r>
            <a:r>
              <a:rPr sz="650" spc="10" dirty="0">
                <a:latin typeface="Arial Unicode MS"/>
                <a:cs typeface="Arial Unicode MS"/>
              </a:rPr>
              <a:t>su </a:t>
            </a:r>
            <a:r>
              <a:rPr sz="650" spc="30" dirty="0">
                <a:latin typeface="Arial Unicode MS"/>
                <a:cs typeface="Arial Unicode MS"/>
              </a:rPr>
              <a:t>red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25" dirty="0">
                <a:latin typeface="Arial Unicode MS"/>
                <a:cs typeface="Arial Unicode MS"/>
              </a:rPr>
              <a:t>suministro, </a:t>
            </a:r>
            <a:r>
              <a:rPr sz="650" spc="5" dirty="0">
                <a:latin typeface="Arial Unicode MS"/>
                <a:cs typeface="Arial Unicode MS"/>
              </a:rPr>
              <a:t>y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25" dirty="0">
                <a:latin typeface="Arial Unicode MS"/>
                <a:cs typeface="Arial Unicode MS"/>
              </a:rPr>
              <a:t>identifican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25" dirty="0">
                <a:latin typeface="Arial Unicode MS"/>
                <a:cs typeface="Arial Unicode MS"/>
              </a:rPr>
              <a:t>parámetros </a:t>
            </a:r>
            <a:r>
              <a:rPr sz="650" dirty="0">
                <a:latin typeface="Arial Unicode MS"/>
                <a:cs typeface="Arial Unicode MS"/>
              </a:rPr>
              <a:t>clave </a:t>
            </a:r>
            <a:r>
              <a:rPr sz="650" spc="25" dirty="0">
                <a:latin typeface="Arial Unicode MS"/>
                <a:cs typeface="Arial Unicode MS"/>
              </a:rPr>
              <a:t>que </a:t>
            </a:r>
            <a:r>
              <a:rPr sz="650" spc="-17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influyen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estabilidad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voltaje.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Dado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comportamiento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dinámico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real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una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agregada</a:t>
            </a:r>
            <a:r>
              <a:rPr sz="650" spc="-5" dirty="0">
                <a:latin typeface="Arial Unicode MS"/>
                <a:cs typeface="Arial Unicode MS"/>
              </a:rPr>
              <a:t> 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similar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su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contraparte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reactiva,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análisis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limita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solo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reactiva.</a:t>
            </a:r>
            <a:endParaRPr sz="650" dirty="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600" dirty="0">
              <a:latin typeface="Arial Unicode MS"/>
              <a:cs typeface="Arial Unicode MS"/>
            </a:endParaRPr>
          </a:p>
          <a:p>
            <a:pPr marL="361315" lvl="3" indent="-349250">
              <a:lnSpc>
                <a:spcPct val="100000"/>
              </a:lnSpc>
              <a:buFont typeface="Arial Unicode MS"/>
              <a:buAutoNum type="arabicPeriod"/>
              <a:tabLst>
                <a:tab pos="361950" algn="l"/>
              </a:tabLst>
            </a:pPr>
            <a:r>
              <a:rPr sz="700" b="1" spc="15" dirty="0">
                <a:latin typeface="Arial Unicode MS"/>
                <a:cs typeface="Arial Unicode MS"/>
              </a:rPr>
              <a:t>Estabilidad</a:t>
            </a:r>
            <a:r>
              <a:rPr sz="700" b="1" spc="-20" dirty="0">
                <a:latin typeface="Arial Unicode MS"/>
                <a:cs typeface="Arial Unicode MS"/>
              </a:rPr>
              <a:t> </a:t>
            </a:r>
            <a:r>
              <a:rPr sz="700" b="1" spc="20" dirty="0">
                <a:latin typeface="Arial Unicode MS"/>
                <a:cs typeface="Arial Unicode MS"/>
              </a:rPr>
              <a:t>de</a:t>
            </a:r>
            <a:r>
              <a:rPr sz="700" b="1" spc="-20" dirty="0">
                <a:latin typeface="Arial Unicode MS"/>
                <a:cs typeface="Arial Unicode MS"/>
              </a:rPr>
              <a:t> </a:t>
            </a:r>
            <a:r>
              <a:rPr sz="700" b="1" spc="20" dirty="0">
                <a:latin typeface="Arial Unicode MS"/>
                <a:cs typeface="Arial Unicode MS"/>
              </a:rPr>
              <a:t>voltaje</a:t>
            </a:r>
            <a:r>
              <a:rPr sz="700" b="1" spc="-20" dirty="0">
                <a:latin typeface="Arial Unicode MS"/>
                <a:cs typeface="Arial Unicode MS"/>
              </a:rPr>
              <a:t> </a:t>
            </a:r>
            <a:r>
              <a:rPr sz="700" b="1" spc="25" dirty="0">
                <a:latin typeface="Arial Unicode MS"/>
                <a:cs typeface="Arial Unicode MS"/>
              </a:rPr>
              <a:t>ante</a:t>
            </a:r>
            <a:r>
              <a:rPr sz="700" b="1" spc="-20" dirty="0">
                <a:latin typeface="Arial Unicode MS"/>
                <a:cs typeface="Arial Unicode MS"/>
              </a:rPr>
              <a:t> </a:t>
            </a:r>
            <a:r>
              <a:rPr sz="700" b="1" spc="25" dirty="0">
                <a:latin typeface="Arial Unicode MS"/>
                <a:cs typeface="Arial Unicode MS"/>
              </a:rPr>
              <a:t>grandes</a:t>
            </a:r>
            <a:r>
              <a:rPr sz="700" b="1" spc="-20" dirty="0">
                <a:latin typeface="Arial Unicode MS"/>
                <a:cs typeface="Arial Unicode MS"/>
              </a:rPr>
              <a:t> </a:t>
            </a:r>
            <a:r>
              <a:rPr sz="700" b="1" spc="25" dirty="0">
                <a:latin typeface="Arial Unicode MS"/>
                <a:cs typeface="Arial Unicode MS"/>
              </a:rPr>
              <a:t>perturbaciones</a:t>
            </a:r>
            <a:endParaRPr sz="700" b="1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700" dirty="0">
                <a:latin typeface="Arial Unicode MS"/>
                <a:cs typeface="Arial Unicode MS"/>
              </a:rPr>
              <a:t>Para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facilitar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explicación,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suponga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dinámica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voltaje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red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suministro</a:t>
            </a:r>
            <a:r>
              <a:rPr sz="700" spc="-5" dirty="0">
                <a:latin typeface="Arial Unicode MS"/>
                <a:cs typeface="Arial Unicode MS"/>
              </a:rPr>
              <a:t> 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rápida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comparación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endParaRPr sz="700" dirty="0">
              <a:latin typeface="Arial Unicode MS"/>
              <a:cs typeface="Arial Unicode MS"/>
            </a:endParaRPr>
          </a:p>
        </p:txBody>
      </p:sp>
      <p:pic>
        <p:nvPicPr>
          <p:cNvPr id="50" name="Imagen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19" y="838199"/>
            <a:ext cx="4863465" cy="3029099"/>
          </a:xfrm>
          <a:prstGeom prst="rect">
            <a:avLst/>
          </a:prstGeom>
        </p:spPr>
      </p:pic>
      <p:pic>
        <p:nvPicPr>
          <p:cNvPr id="51" name="Imagen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4750254"/>
            <a:ext cx="3962400" cy="10409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bject 55"/>
          <p:cNvSpPr txBox="1"/>
          <p:nvPr/>
        </p:nvSpPr>
        <p:spPr>
          <a:xfrm>
            <a:off x="670530" y="8422892"/>
            <a:ext cx="1126490" cy="14668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spc="40" dirty="0">
                <a:latin typeface="Arial Unicode MS"/>
                <a:cs typeface="Arial Unicode MS"/>
              </a:rPr>
              <a:t>monótono</a:t>
            </a:r>
            <a:r>
              <a:rPr sz="700" spc="-30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es</a:t>
            </a:r>
            <a:r>
              <a:rPr sz="700" spc="-2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2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fin</a:t>
            </a:r>
            <a:r>
              <a:rPr sz="700" spc="-2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último.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70580" y="3950691"/>
            <a:ext cx="246888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5" dirty="0">
                <a:latin typeface="Arial Unicode MS"/>
                <a:cs typeface="Arial Unicode MS"/>
              </a:rPr>
              <a:t>FIGURA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10.8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Dinámica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voltaje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vista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desde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VQ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plano.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70099" y="4454117"/>
            <a:ext cx="4968240" cy="1240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3400"/>
              </a:lnSpc>
              <a:spcBef>
                <a:spcPts val="100"/>
              </a:spcBef>
            </a:pPr>
            <a:r>
              <a:rPr sz="650" spc="10" dirty="0">
                <a:latin typeface="Arial Unicode MS"/>
                <a:cs typeface="Arial Unicode MS"/>
              </a:rPr>
              <a:t>cuasi-estado </a:t>
            </a:r>
            <a:r>
              <a:rPr sz="650" spc="-25" dirty="0">
                <a:latin typeface="Arial Unicode MS"/>
                <a:cs typeface="Arial Unicode MS"/>
              </a:rPr>
              <a:t>VQ </a:t>
            </a:r>
            <a:r>
              <a:rPr sz="650" spc="5" dirty="0">
                <a:latin typeface="Arial Unicode MS"/>
                <a:cs typeface="Arial Unicode MS"/>
              </a:rPr>
              <a:t>característicasQV curvas), </a:t>
            </a:r>
            <a:r>
              <a:rPr sz="650" spc="15" dirty="0">
                <a:latin typeface="Arial Unicode MS"/>
                <a:cs typeface="Arial Unicode MS"/>
              </a:rPr>
              <a:t>antes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5" dirty="0">
                <a:latin typeface="Arial Unicode MS"/>
                <a:cs typeface="Arial Unicode MS"/>
              </a:rPr>
              <a:t>perturbación, </a:t>
            </a:r>
            <a:r>
              <a:rPr sz="650" spc="10" dirty="0">
                <a:latin typeface="Arial Unicode MS"/>
                <a:cs typeface="Arial Unicode MS"/>
              </a:rPr>
              <a:t>después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30" dirty="0">
                <a:latin typeface="Arial Unicode MS"/>
                <a:cs typeface="Arial Unicode MS"/>
              </a:rPr>
              <a:t>perturbación </a:t>
            </a:r>
            <a:r>
              <a:rPr sz="650" spc="5" dirty="0">
                <a:latin typeface="Arial Unicode MS"/>
                <a:cs typeface="Arial Unicode MS"/>
              </a:rPr>
              <a:t>y </a:t>
            </a:r>
            <a:r>
              <a:rPr sz="650" spc="10" dirty="0">
                <a:latin typeface="Arial Unicode MS"/>
                <a:cs typeface="Arial Unicode MS"/>
              </a:rPr>
              <a:t>después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30" dirty="0">
                <a:latin typeface="Arial Unicode MS"/>
                <a:cs typeface="Arial Unicode MS"/>
              </a:rPr>
              <a:t>perturbación </a:t>
            </a:r>
            <a:r>
              <a:rPr sz="650" spc="3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con </a:t>
            </a:r>
            <a:r>
              <a:rPr sz="650" spc="20" dirty="0">
                <a:latin typeface="Arial Unicode MS"/>
                <a:cs typeface="Arial Unicode MS"/>
              </a:rPr>
              <a:t>apoyo </a:t>
            </a:r>
            <a:r>
              <a:rPr sz="650" spc="15" dirty="0">
                <a:latin typeface="Arial Unicode MS"/>
                <a:cs typeface="Arial Unicode MS"/>
              </a:rPr>
              <a:t>reactivo, </a:t>
            </a:r>
            <a:r>
              <a:rPr sz="650" spc="25" dirty="0">
                <a:latin typeface="Arial Unicode MS"/>
                <a:cs typeface="Arial Unicode MS"/>
              </a:rPr>
              <a:t>como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25" dirty="0">
                <a:latin typeface="Arial Unicode MS"/>
                <a:cs typeface="Arial Unicode MS"/>
              </a:rPr>
              <a:t>muestra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30" dirty="0">
                <a:latin typeface="Arial Unicode MS"/>
                <a:cs typeface="Arial Unicode MS"/>
              </a:rPr>
              <a:t>figura </a:t>
            </a:r>
            <a:r>
              <a:rPr sz="650" dirty="0">
                <a:latin typeface="Arial Unicode MS"/>
                <a:cs typeface="Arial Unicode MS"/>
              </a:rPr>
              <a:t>10.8. </a:t>
            </a:r>
            <a:r>
              <a:rPr sz="650" spc="-25" dirty="0">
                <a:latin typeface="Arial Unicode MS"/>
                <a:cs typeface="Arial Unicode MS"/>
              </a:rPr>
              <a:t>El </a:t>
            </a:r>
            <a:r>
              <a:rPr sz="650" spc="25" dirty="0">
                <a:latin typeface="Arial Unicode MS"/>
                <a:cs typeface="Arial Unicode MS"/>
              </a:rPr>
              <a:t>centro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carga </a:t>
            </a:r>
            <a:r>
              <a:rPr sz="650" spc="10" dirty="0">
                <a:latin typeface="Arial Unicode MS"/>
                <a:cs typeface="Arial Unicode MS"/>
              </a:rPr>
              <a:t>está </a:t>
            </a:r>
            <a:r>
              <a:rPr sz="650" spc="25" dirty="0">
                <a:latin typeface="Arial Unicode MS"/>
                <a:cs typeface="Arial Unicode MS"/>
              </a:rPr>
              <a:t>representado </a:t>
            </a:r>
            <a:r>
              <a:rPr sz="650" spc="40" dirty="0">
                <a:latin typeface="Arial Unicode MS"/>
                <a:cs typeface="Arial Unicode MS"/>
              </a:rPr>
              <a:t>por </a:t>
            </a:r>
            <a:r>
              <a:rPr sz="650" spc="25" dirty="0">
                <a:latin typeface="Arial Unicode MS"/>
                <a:cs typeface="Arial Unicode MS"/>
              </a:rPr>
              <a:t>una </a:t>
            </a:r>
            <a:r>
              <a:rPr sz="650" spc="15" dirty="0">
                <a:latin typeface="Arial Unicode MS"/>
                <a:cs typeface="Arial Unicode MS"/>
              </a:rPr>
              <a:t>carga </a:t>
            </a:r>
            <a:r>
              <a:rPr sz="650" spc="20" dirty="0">
                <a:latin typeface="Arial Unicode MS"/>
                <a:cs typeface="Arial Unicode MS"/>
              </a:rPr>
              <a:t>dinámica </a:t>
            </a:r>
            <a:r>
              <a:rPr sz="650" spc="15" dirty="0">
                <a:latin typeface="Arial Unicode MS"/>
                <a:cs typeface="Arial Unicode MS"/>
              </a:rPr>
              <a:t>genérica. </a:t>
            </a:r>
            <a:r>
              <a:rPr sz="650" spc="-170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Este </a:t>
            </a:r>
            <a:r>
              <a:rPr sz="650" spc="15" dirty="0">
                <a:latin typeface="Arial Unicode MS"/>
                <a:cs typeface="Arial Unicode MS"/>
              </a:rPr>
              <a:t>sistema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red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opera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inicialmente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intersección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las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características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estado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estacionario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red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previa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perturbación.VQ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curva,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punto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una.</a:t>
            </a:r>
            <a:endParaRPr sz="650">
              <a:latin typeface="Arial Unicode MS"/>
              <a:cs typeface="Arial Unicode MS"/>
            </a:endParaRPr>
          </a:p>
          <a:p>
            <a:pPr marL="12700" marR="30480" indent="120014">
              <a:lnSpc>
                <a:spcPct val="153200"/>
              </a:lnSpc>
            </a:pPr>
            <a:r>
              <a:rPr sz="650" spc="-10" dirty="0">
                <a:latin typeface="Arial Unicode MS"/>
                <a:cs typeface="Arial Unicode MS"/>
              </a:rPr>
              <a:t>La </a:t>
            </a:r>
            <a:r>
              <a:rPr sz="650" spc="30" dirty="0">
                <a:latin typeface="Arial Unicode MS"/>
                <a:cs typeface="Arial Unicode MS"/>
              </a:rPr>
              <a:t>red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experimenta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una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interrupción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reduce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su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capacidad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suministro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energía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reactiva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situación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posterior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perturbación. </a:t>
            </a:r>
            <a:r>
              <a:rPr sz="650" spc="-25" dirty="0">
                <a:latin typeface="Arial Unicode MS"/>
                <a:cs typeface="Arial Unicode MS"/>
              </a:rPr>
              <a:t>VQ </a:t>
            </a:r>
            <a:r>
              <a:rPr sz="650" spc="10" dirty="0">
                <a:latin typeface="Arial Unicode MS"/>
                <a:cs typeface="Arial Unicode MS"/>
              </a:rPr>
              <a:t>curva. </a:t>
            </a:r>
            <a:r>
              <a:rPr sz="650" spc="-10" dirty="0">
                <a:latin typeface="Arial Unicode MS"/>
                <a:cs typeface="Arial Unicode MS"/>
              </a:rPr>
              <a:t>La </a:t>
            </a:r>
            <a:r>
              <a:rPr sz="650" spc="15" dirty="0">
                <a:latin typeface="Arial Unicode MS"/>
                <a:cs typeface="Arial Unicode MS"/>
              </a:rPr>
              <a:t>carga </a:t>
            </a:r>
            <a:r>
              <a:rPr sz="650" spc="20" dirty="0">
                <a:latin typeface="Arial Unicode MS"/>
                <a:cs typeface="Arial Unicode MS"/>
              </a:rPr>
              <a:t>agregada responde </a:t>
            </a:r>
            <a:r>
              <a:rPr sz="650" spc="15" dirty="0">
                <a:latin typeface="Arial Unicode MS"/>
                <a:cs typeface="Arial Unicode MS"/>
              </a:rPr>
              <a:t>(</a:t>
            </a:r>
            <a:r>
              <a:rPr sz="650" spc="15" dirty="0">
                <a:solidFill>
                  <a:srgbClr val="0000FF"/>
                </a:solidFill>
                <a:latin typeface="Arial Unicode MS"/>
                <a:cs typeface="Arial Unicode MS"/>
              </a:rPr>
              <a:t>consulte </a:t>
            </a:r>
            <a:r>
              <a:rPr sz="650" spc="10" dirty="0">
                <a:solidFill>
                  <a:srgbClr val="0000FF"/>
                </a:solidFill>
                <a:latin typeface="Arial Unicode MS"/>
                <a:cs typeface="Arial Unicode MS"/>
              </a:rPr>
              <a:t>la </a:t>
            </a:r>
            <a:r>
              <a:rPr sz="650" spc="-5" dirty="0">
                <a:solidFill>
                  <a:srgbClr val="0000FF"/>
                </a:solidFill>
                <a:latin typeface="Arial Unicode MS"/>
                <a:cs typeface="Arial Unicode MS"/>
              </a:rPr>
              <a:t>Sección </a:t>
            </a:r>
            <a:r>
              <a:rPr sz="650" dirty="0">
                <a:solidFill>
                  <a:srgbClr val="0000FF"/>
                </a:solidFill>
                <a:latin typeface="Arial Unicode MS"/>
                <a:cs typeface="Arial Unicode MS"/>
                <a:hlinkClick r:id="rId2" action="ppaction://hlinksldjump"/>
              </a:rPr>
              <a:t>10.1.2</a:t>
            </a:r>
            <a:r>
              <a:rPr sz="650" dirty="0">
                <a:latin typeface="Arial Unicode MS"/>
                <a:cs typeface="Arial Unicode MS"/>
                <a:hlinkClick r:id="rId2" action="ppaction://hlinksldjump"/>
              </a:rPr>
              <a:t>) </a:t>
            </a:r>
            <a:r>
              <a:rPr sz="650" spc="25" dirty="0">
                <a:latin typeface="Arial Unicode MS"/>
                <a:cs typeface="Arial Unicode MS"/>
                <a:hlinkClick r:id="rId2" action="ppaction://hlinksldjump"/>
              </a:rPr>
              <a:t>instantáneamente </a:t>
            </a:r>
            <a:r>
              <a:rPr sz="650" spc="15" dirty="0">
                <a:latin typeface="Arial Unicode MS"/>
                <a:cs typeface="Arial Unicode MS"/>
              </a:rPr>
              <a:t>con </a:t>
            </a:r>
            <a:r>
              <a:rPr sz="650" dirty="0">
                <a:latin typeface="Arial Unicode MS"/>
                <a:cs typeface="Arial Unicode MS"/>
              </a:rPr>
              <a:t>sus </a:t>
            </a:r>
            <a:r>
              <a:rPr sz="650" spc="10" dirty="0">
                <a:latin typeface="Arial Unicode MS"/>
                <a:cs typeface="Arial Unicode MS"/>
              </a:rPr>
              <a:t>características </a:t>
            </a:r>
            <a:r>
              <a:rPr sz="650" spc="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transitorias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20" dirty="0">
                <a:latin typeface="Arial Unicode MS"/>
                <a:cs typeface="Arial Unicode MS"/>
              </a:rPr>
              <a:t>(B¼2,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impedancia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constante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este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ejemplo)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punto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funcionamiento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sistema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salta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al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punto</a:t>
            </a:r>
            <a:r>
              <a:rPr sz="650" spc="-10" dirty="0">
                <a:latin typeface="Arial Unicode MS"/>
                <a:cs typeface="Arial Unicode MS"/>
              </a:rPr>
              <a:t> B.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Dado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que,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punto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B,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fuente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alimentación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reactiva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red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menor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demanda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para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voltaje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dado: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70468" y="6410185"/>
            <a:ext cx="5021580" cy="19996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2400"/>
              </a:lnSpc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dinámica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carga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intentará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extraer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más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potencia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reactiva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aumentando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variable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estado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y.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Esto </a:t>
            </a:r>
            <a:r>
              <a:rPr sz="700" spc="-5" dirty="0">
                <a:latin typeface="Arial Unicode MS"/>
                <a:cs typeface="Arial Unicode MS"/>
              </a:rPr>
              <a:t>es </a:t>
            </a:r>
            <a:r>
              <a:rPr sz="700" spc="20" dirty="0">
                <a:latin typeface="Arial Unicode MS"/>
                <a:cs typeface="Arial Unicode MS"/>
              </a:rPr>
              <a:t>equivalente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aumentar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admitancia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carga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si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20" dirty="0">
                <a:latin typeface="Arial Unicode MS"/>
                <a:cs typeface="Arial Unicode MS"/>
              </a:rPr>
              <a:t>B¼2,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corriente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carga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si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20" dirty="0">
                <a:latin typeface="Arial Unicode MS"/>
                <a:cs typeface="Arial Unicode MS"/>
              </a:rPr>
              <a:t>B¼1.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Conduce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punto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operación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voltaje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más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bajo. </a:t>
            </a:r>
            <a:r>
              <a:rPr sz="700" spc="-30" dirty="0">
                <a:latin typeface="Arial Unicode MS"/>
                <a:cs typeface="Arial Unicode MS"/>
              </a:rPr>
              <a:t>Si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5" dirty="0">
                <a:latin typeface="Arial Unicode MS"/>
                <a:cs typeface="Arial Unicode MS"/>
              </a:rPr>
              <a:t>demanda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5" dirty="0">
                <a:latin typeface="Arial Unicode MS"/>
                <a:cs typeface="Arial Unicode MS"/>
              </a:rPr>
              <a:t>carga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25" dirty="0">
                <a:latin typeface="Arial Unicode MS"/>
                <a:cs typeface="Arial Unicode MS"/>
              </a:rPr>
              <a:t>desequilibrio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30" dirty="0">
                <a:latin typeface="Arial Unicode MS"/>
                <a:cs typeface="Arial Unicode MS"/>
              </a:rPr>
              <a:t>suministro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30" dirty="0">
                <a:latin typeface="Arial Unicode MS"/>
                <a:cs typeface="Arial Unicode MS"/>
              </a:rPr>
              <a:t>red </a:t>
            </a:r>
            <a:r>
              <a:rPr sz="700" spc="15" dirty="0">
                <a:latin typeface="Arial Unicode MS"/>
                <a:cs typeface="Arial Unicode MS"/>
              </a:rPr>
              <a:t>persisten, el sistema </a:t>
            </a:r>
            <a:r>
              <a:rPr sz="700" spc="25" dirty="0">
                <a:latin typeface="Arial Unicode MS"/>
                <a:cs typeface="Arial Unicode MS"/>
              </a:rPr>
              <a:t>operará </a:t>
            </a:r>
            <a:r>
              <a:rPr sz="700" spc="30" dirty="0">
                <a:latin typeface="Arial Unicode MS"/>
                <a:cs typeface="Arial Unicode MS"/>
              </a:rPr>
              <a:t>continuamente </a:t>
            </a:r>
            <a:r>
              <a:rPr sz="700" spc="20" dirty="0">
                <a:latin typeface="Arial Unicode MS"/>
                <a:cs typeface="Arial Unicode MS"/>
              </a:rPr>
              <a:t>en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intersección de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30" dirty="0">
                <a:latin typeface="Arial Unicode MS"/>
                <a:cs typeface="Arial Unicode MS"/>
              </a:rPr>
              <a:t>perturbación </a:t>
            </a:r>
            <a:r>
              <a:rPr sz="700" spc="20" dirty="0">
                <a:latin typeface="Arial Unicode MS"/>
                <a:cs typeface="Arial Unicode MS"/>
              </a:rPr>
              <a:t>posterior.VQ </a:t>
            </a:r>
            <a:r>
              <a:rPr sz="700" spc="15" dirty="0">
                <a:latin typeface="Arial Unicode MS"/>
                <a:cs typeface="Arial Unicode MS"/>
              </a:rPr>
              <a:t>curva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curva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5" dirty="0">
                <a:latin typeface="Arial Unicode MS"/>
                <a:cs typeface="Arial Unicode MS"/>
              </a:rPr>
              <a:t>carga </a:t>
            </a:r>
            <a:r>
              <a:rPr sz="700" spc="30" dirty="0">
                <a:latin typeface="Arial Unicode MS"/>
                <a:cs typeface="Arial Unicode MS"/>
              </a:rPr>
              <a:t>transitoria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deriva con </a:t>
            </a:r>
            <a:r>
              <a:rPr sz="700" spc="40" dirty="0">
                <a:latin typeface="Arial Unicode MS"/>
                <a:cs typeface="Arial Unicode MS"/>
              </a:rPr>
              <a:t>un </a:t>
            </a:r>
            <a:r>
              <a:rPr sz="700" spc="20" dirty="0">
                <a:latin typeface="Arial Unicode MS"/>
                <a:cs typeface="Arial Unicode MS"/>
              </a:rPr>
              <a:t>voltaje </a:t>
            </a:r>
            <a:r>
              <a:rPr sz="700" spc="30" dirty="0">
                <a:latin typeface="Arial Unicode MS"/>
                <a:cs typeface="Arial Unicode MS"/>
              </a:rPr>
              <a:t>que </a:t>
            </a:r>
            <a:r>
              <a:rPr sz="700" spc="3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disminuye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monótonamente,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lo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lleva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colapso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voltaje.</a:t>
            </a:r>
            <a:endParaRPr sz="700" dirty="0">
              <a:latin typeface="Arial Unicode MS"/>
              <a:cs typeface="Arial Unicode MS"/>
            </a:endParaRPr>
          </a:p>
          <a:p>
            <a:pPr marL="12700" marR="8255" indent="120014" algn="just">
              <a:lnSpc>
                <a:spcPts val="1200"/>
              </a:lnSpc>
              <a:spcBef>
                <a:spcPts val="90"/>
              </a:spcBef>
            </a:pPr>
            <a:r>
              <a:rPr sz="750" spc="-35" dirty="0">
                <a:latin typeface="Arial Unicode MS"/>
                <a:cs typeface="Arial Unicode MS"/>
              </a:rPr>
              <a:t>Si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30" dirty="0">
                <a:latin typeface="Arial Unicode MS"/>
                <a:cs typeface="Arial Unicode MS"/>
              </a:rPr>
              <a:t>soporte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energía </a:t>
            </a:r>
            <a:r>
              <a:rPr sz="750" spc="15" dirty="0">
                <a:latin typeface="Arial Unicode MS"/>
                <a:cs typeface="Arial Unicode MS"/>
              </a:rPr>
              <a:t>reactiva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15" dirty="0">
                <a:latin typeface="Arial Unicode MS"/>
                <a:cs typeface="Arial Unicode MS"/>
              </a:rPr>
              <a:t>inicia </a:t>
            </a:r>
            <a:r>
              <a:rPr sz="750" spc="25" dirty="0">
                <a:latin typeface="Arial Unicode MS"/>
                <a:cs typeface="Arial Unicode MS"/>
              </a:rPr>
              <a:t>poco </a:t>
            </a:r>
            <a:r>
              <a:rPr sz="750" spc="15" dirty="0">
                <a:latin typeface="Arial Unicode MS"/>
                <a:cs typeface="Arial Unicode MS"/>
              </a:rPr>
              <a:t>después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30" dirty="0">
                <a:latin typeface="Arial Unicode MS"/>
                <a:cs typeface="Arial Unicode MS"/>
              </a:rPr>
              <a:t>interrupción,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35" dirty="0">
                <a:latin typeface="Arial Unicode MS"/>
                <a:cs typeface="Arial Unicode MS"/>
              </a:rPr>
              <a:t>red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20" dirty="0">
                <a:latin typeface="Arial Unicode MS"/>
                <a:cs typeface="Arial Unicode MS"/>
              </a:rPr>
              <a:t>cambia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5" dirty="0">
                <a:latin typeface="Arial Unicode MS"/>
                <a:cs typeface="Arial Unicode MS"/>
              </a:rPr>
              <a:t>tercera </a:t>
            </a:r>
            <a:r>
              <a:rPr sz="750" spc="-25" dirty="0">
                <a:latin typeface="Arial Unicode MS"/>
                <a:cs typeface="Arial Unicode MS"/>
              </a:rPr>
              <a:t>VQ 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curva.</a:t>
            </a:r>
            <a:r>
              <a:rPr sz="700" spc="-10" dirty="0">
                <a:latin typeface="Arial Unicode MS"/>
                <a:cs typeface="Arial Unicode MS"/>
              </a:rPr>
              <a:t> La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carga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responde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sus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características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transitorias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5" dirty="0">
                <a:latin typeface="Arial Unicode MS"/>
                <a:cs typeface="Arial Unicode MS"/>
              </a:rPr>
              <a:t> se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forma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nuevo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punto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operación.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Dependiendo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tiempo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conmutación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soporte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potencia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reactiva,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nuevo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punto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operación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puede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serC,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por</a:t>
            </a:r>
            <a:endParaRPr sz="700" dirty="0">
              <a:latin typeface="Arial Unicode MS"/>
              <a:cs typeface="Arial Unicode MS"/>
            </a:endParaRPr>
          </a:p>
          <a:p>
            <a:pPr marL="12700" algn="just">
              <a:lnSpc>
                <a:spcPct val="100000"/>
              </a:lnSpc>
              <a:spcBef>
                <a:spcPts val="300"/>
              </a:spcBef>
            </a:pPr>
            <a:r>
              <a:rPr sz="650" spc="15" dirty="0">
                <a:latin typeface="Arial Unicode MS"/>
                <a:cs typeface="Arial Unicode MS"/>
              </a:rPr>
              <a:t>respuesta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rápida,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D, </a:t>
            </a:r>
            <a:r>
              <a:rPr sz="650" spc="20" dirty="0">
                <a:latin typeface="Arial Unicode MS"/>
                <a:cs typeface="Arial Unicode MS"/>
              </a:rPr>
              <a:t>para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una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respuesta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lenta.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puntoC,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fuente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alimentación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es </a:t>
            </a:r>
            <a:r>
              <a:rPr sz="650" spc="30" dirty="0">
                <a:latin typeface="Arial Unicode MS"/>
                <a:cs typeface="Arial Unicode MS"/>
              </a:rPr>
              <a:t>mayor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demanda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(Q</a:t>
            </a:r>
            <a:r>
              <a:rPr sz="450" spc="-10" dirty="0">
                <a:latin typeface="Arial Unicode MS"/>
                <a:cs typeface="Arial Unicode MS"/>
              </a:rPr>
              <a:t>s</a:t>
            </a:r>
            <a:endParaRPr sz="450" dirty="0">
              <a:latin typeface="Arial Unicode MS"/>
              <a:cs typeface="Arial Unicode MS"/>
            </a:endParaRPr>
          </a:p>
          <a:p>
            <a:pPr marL="12700" marR="25400" algn="just">
              <a:lnSpc>
                <a:spcPct val="143800"/>
              </a:lnSpc>
              <a:spcBef>
                <a:spcPts val="70"/>
              </a:spcBef>
            </a:pPr>
            <a:r>
              <a:rPr sz="650" spc="-30" dirty="0">
                <a:latin typeface="Arial Unicode MS"/>
                <a:cs typeface="Arial Unicode MS"/>
              </a:rPr>
              <a:t>(V) </a:t>
            </a:r>
            <a:r>
              <a:rPr sz="650" dirty="0">
                <a:latin typeface="Arial Unicode MS"/>
                <a:cs typeface="Arial Unicode MS"/>
              </a:rPr>
              <a:t>Q </a:t>
            </a:r>
            <a:r>
              <a:rPr sz="650" spc="-30" dirty="0">
                <a:latin typeface="Arial Unicode MS"/>
                <a:cs typeface="Arial Unicode MS"/>
              </a:rPr>
              <a:t>(V) </a:t>
            </a:r>
            <a:r>
              <a:rPr sz="650" spc="-10" dirty="0">
                <a:latin typeface="Arial Unicode MS"/>
                <a:cs typeface="Arial Unicode MS"/>
              </a:rPr>
              <a:t>&lt; 0);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15" dirty="0">
                <a:latin typeface="Arial Unicode MS"/>
                <a:cs typeface="Arial Unicode MS"/>
              </a:rPr>
              <a:t>carga </a:t>
            </a:r>
            <a:r>
              <a:rPr sz="650" spc="25" dirty="0">
                <a:latin typeface="Arial Unicode MS"/>
                <a:cs typeface="Arial Unicode MS"/>
              </a:rPr>
              <a:t>luego </a:t>
            </a:r>
            <a:r>
              <a:rPr sz="650" spc="20" dirty="0">
                <a:latin typeface="Arial Unicode MS"/>
                <a:cs typeface="Arial Unicode MS"/>
              </a:rPr>
              <a:t>consume </a:t>
            </a:r>
            <a:r>
              <a:rPr sz="650" spc="25" dirty="0">
                <a:latin typeface="Arial Unicode MS"/>
                <a:cs typeface="Arial Unicode MS"/>
              </a:rPr>
              <a:t>menos </a:t>
            </a:r>
            <a:r>
              <a:rPr sz="650" spc="15" dirty="0">
                <a:latin typeface="Arial Unicode MS"/>
                <a:cs typeface="Arial Unicode MS"/>
              </a:rPr>
              <a:t>energía </a:t>
            </a:r>
            <a:r>
              <a:rPr sz="650" spc="10" dirty="0">
                <a:latin typeface="Arial Unicode MS"/>
                <a:cs typeface="Arial Unicode MS"/>
              </a:rPr>
              <a:t>al </a:t>
            </a:r>
            <a:r>
              <a:rPr sz="650" spc="30" dirty="0">
                <a:latin typeface="Arial Unicode MS"/>
                <a:cs typeface="Arial Unicode MS"/>
              </a:rPr>
              <a:t>disminuir </a:t>
            </a:r>
            <a:r>
              <a:rPr sz="650" spc="10" dirty="0">
                <a:latin typeface="Arial Unicode MS"/>
                <a:cs typeface="Arial Unicode MS"/>
              </a:rPr>
              <a:t>su </a:t>
            </a:r>
            <a:r>
              <a:rPr sz="650" spc="15" dirty="0">
                <a:latin typeface="Arial Unicode MS"/>
                <a:cs typeface="Arial Unicode MS"/>
              </a:rPr>
              <a:t>variable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estado </a:t>
            </a:r>
            <a:r>
              <a:rPr sz="650" dirty="0">
                <a:latin typeface="Arial Unicode MS"/>
                <a:cs typeface="Arial Unicode MS"/>
              </a:rPr>
              <a:t>y, </a:t>
            </a:r>
            <a:r>
              <a:rPr sz="650" spc="25" dirty="0">
                <a:latin typeface="Arial Unicode MS"/>
                <a:cs typeface="Arial Unicode MS"/>
              </a:rPr>
              <a:t>como </a:t>
            </a:r>
            <a:r>
              <a:rPr sz="650" spc="20" dirty="0">
                <a:latin typeface="Arial Unicode MS"/>
                <a:cs typeface="Arial Unicode MS"/>
              </a:rPr>
              <a:t>resultado,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30" dirty="0">
                <a:latin typeface="Arial Unicode MS"/>
                <a:cs typeface="Arial Unicode MS"/>
              </a:rPr>
              <a:t>funcionamiento </a:t>
            </a:r>
            <a:r>
              <a:rPr sz="650" spc="3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aumenta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voltaje.</a:t>
            </a:r>
            <a:r>
              <a:rPr sz="700" spc="-10" dirty="0">
                <a:latin typeface="Arial Unicode MS"/>
                <a:cs typeface="Arial Unicode MS"/>
              </a:rPr>
              <a:t> Este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proceso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dinámico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continúa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hasta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desequilibrio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potencia</a:t>
            </a:r>
            <a:r>
              <a:rPr sz="700" spc="-5" dirty="0">
                <a:latin typeface="Arial Unicode MS"/>
                <a:cs typeface="Arial Unicode MS"/>
              </a:rPr>
              <a:t> se </a:t>
            </a:r>
            <a:r>
              <a:rPr sz="700" spc="20" dirty="0">
                <a:latin typeface="Arial Unicode MS"/>
                <a:cs typeface="Arial Unicode MS"/>
              </a:rPr>
              <a:t>reduce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cero,</a:t>
            </a:r>
            <a:r>
              <a:rPr sz="700" spc="-5" dirty="0">
                <a:latin typeface="Arial Unicode MS"/>
                <a:cs typeface="Arial Unicode MS"/>
              </a:rPr>
              <a:t> 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decir,</a:t>
            </a:r>
            <a:r>
              <a:rPr sz="700" spc="-5" dirty="0">
                <a:latin typeface="Arial Unicode MS"/>
                <a:cs typeface="Arial Unicode MS"/>
              </a:rPr>
              <a:t> se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alcanza </a:t>
            </a:r>
            <a:r>
              <a:rPr sz="700" spc="40" dirty="0">
                <a:latin typeface="Arial Unicode MS"/>
                <a:cs typeface="Arial Unicode MS"/>
              </a:rPr>
              <a:t>un </a:t>
            </a:r>
            <a:r>
              <a:rPr sz="700" spc="25" dirty="0">
                <a:latin typeface="Arial Unicode MS"/>
                <a:cs typeface="Arial Unicode MS"/>
              </a:rPr>
              <a:t>nuevo </a:t>
            </a:r>
            <a:r>
              <a:rPr sz="700" spc="40" dirty="0">
                <a:latin typeface="Arial Unicode MS"/>
                <a:cs typeface="Arial Unicode MS"/>
              </a:rPr>
              <a:t>punto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30" dirty="0">
                <a:latin typeface="Arial Unicode MS"/>
                <a:cs typeface="Arial Unicode MS"/>
              </a:rPr>
              <a:t>funcionamiento </a:t>
            </a:r>
            <a:r>
              <a:rPr sz="700" spc="20" dirty="0">
                <a:latin typeface="Arial Unicode MS"/>
                <a:cs typeface="Arial Unicode MS"/>
              </a:rPr>
              <a:t>de estado </a:t>
            </a:r>
            <a:r>
              <a:rPr sz="700" spc="15" dirty="0">
                <a:latin typeface="Arial Unicode MS"/>
                <a:cs typeface="Arial Unicode MS"/>
              </a:rPr>
              <a:t>estable </a:t>
            </a:r>
            <a:r>
              <a:rPr sz="700" spc="25" dirty="0">
                <a:latin typeface="Arial Unicode MS"/>
                <a:cs typeface="Arial Unicode MS"/>
              </a:rPr>
              <a:t>(puntomi). </a:t>
            </a:r>
            <a:r>
              <a:rPr sz="700" spc="15" dirty="0">
                <a:latin typeface="Arial Unicode MS"/>
                <a:cs typeface="Arial Unicode MS"/>
              </a:rPr>
              <a:t>Por </a:t>
            </a:r>
            <a:r>
              <a:rPr sz="700" spc="45" dirty="0">
                <a:latin typeface="Arial Unicode MS"/>
                <a:cs typeface="Arial Unicode MS"/>
              </a:rPr>
              <a:t>otro </a:t>
            </a:r>
            <a:r>
              <a:rPr sz="700" spc="15" dirty="0">
                <a:latin typeface="Arial Unicode MS"/>
                <a:cs typeface="Arial Unicode MS"/>
              </a:rPr>
              <a:t>lado, </a:t>
            </a:r>
            <a:r>
              <a:rPr sz="700" spc="25" dirty="0">
                <a:latin typeface="Arial Unicode MS"/>
                <a:cs typeface="Arial Unicode MS"/>
              </a:rPr>
              <a:t>para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dirty="0">
                <a:latin typeface="Arial Unicode MS"/>
                <a:cs typeface="Arial Unicode MS"/>
              </a:rPr>
              <a:t>caso </a:t>
            </a:r>
            <a:r>
              <a:rPr sz="700" spc="20" dirty="0">
                <a:latin typeface="Arial Unicode MS"/>
                <a:cs typeface="Arial Unicode MS"/>
              </a:rPr>
              <a:t>con </a:t>
            </a:r>
            <a:r>
              <a:rPr sz="700" spc="30" dirty="0">
                <a:latin typeface="Arial Unicode MS"/>
                <a:cs typeface="Arial Unicode MS"/>
              </a:rPr>
              <a:t>soporte </a:t>
            </a:r>
            <a:r>
              <a:rPr sz="700" spc="3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reactivo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respuesta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lenta,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demanda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carga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siempre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mayor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oferta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red.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Un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colapso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voltaje</a:t>
            </a:r>
            <a:endParaRPr sz="700" dirty="0">
              <a:latin typeface="Arial Unicode MS"/>
              <a:cs typeface="Arial Unicode MS"/>
            </a:endParaRPr>
          </a:p>
        </p:txBody>
      </p:sp>
      <p:pic>
        <p:nvPicPr>
          <p:cNvPr id="57" name="Imagen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1" y="526484"/>
            <a:ext cx="5082448" cy="3369700"/>
          </a:xfrm>
          <a:prstGeom prst="rect">
            <a:avLst/>
          </a:prstGeom>
        </p:spPr>
      </p:pic>
      <p:pic>
        <p:nvPicPr>
          <p:cNvPr id="58" name="Imagen 5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8758" y="5774098"/>
            <a:ext cx="1905000" cy="3854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7034" y="7424635"/>
            <a:ext cx="5010785" cy="3175"/>
          </a:xfrm>
          <a:custGeom>
            <a:avLst/>
            <a:gdLst/>
            <a:ahLst/>
            <a:cxnLst/>
            <a:rect l="l" t="t" r="r" b="b"/>
            <a:pathLst>
              <a:path w="5010785" h="3175">
                <a:moveTo>
                  <a:pt x="5010480" y="0"/>
                </a:moveTo>
                <a:lnTo>
                  <a:pt x="0" y="0"/>
                </a:lnTo>
                <a:lnTo>
                  <a:pt x="0" y="2882"/>
                </a:lnTo>
                <a:lnTo>
                  <a:pt x="5010480" y="2882"/>
                </a:lnTo>
                <a:lnTo>
                  <a:pt x="50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94461" y="8433706"/>
            <a:ext cx="3502660" cy="14668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acción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control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discreta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(por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ejemplo,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cambio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toma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transformador).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94339" y="3664001"/>
            <a:ext cx="194627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latin typeface="Arial Unicode MS"/>
                <a:cs typeface="Arial Unicode MS"/>
              </a:rPr>
              <a:t>FIGURA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10.9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Simulación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colapso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voltaje.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1560" y="4118257"/>
            <a:ext cx="4951730" cy="3048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 indent="120014">
              <a:lnSpc>
                <a:spcPct val="132900"/>
              </a:lnSpc>
              <a:spcBef>
                <a:spcPts val="100"/>
              </a:spcBef>
            </a:pPr>
            <a:r>
              <a:rPr sz="750" spc="-45" dirty="0">
                <a:latin typeface="Arial Unicode MS"/>
                <a:cs typeface="Arial Unicode MS"/>
              </a:rPr>
              <a:t>Se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puede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utilizar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técnica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solución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numérica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simular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proceso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anterior.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15" dirty="0">
                <a:latin typeface="Arial Unicode MS"/>
                <a:cs typeface="Arial Unicode MS"/>
              </a:rPr>
              <a:t>Las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ecuaciones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5" dirty="0" err="1">
                <a:latin typeface="Arial Unicode MS"/>
                <a:cs typeface="Arial Unicode MS"/>
              </a:rPr>
              <a:t>simulación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20" dirty="0" smtClean="0">
                <a:latin typeface="Arial Unicode MS"/>
                <a:cs typeface="Arial Unicode MS"/>
              </a:rPr>
              <a:t>son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694047" y="4904391"/>
            <a:ext cx="5027295" cy="17997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6850" indent="-635">
              <a:lnSpc>
                <a:spcPct val="154400"/>
              </a:lnSpc>
              <a:spcBef>
                <a:spcPts val="1075"/>
              </a:spcBef>
            </a:pPr>
            <a:r>
              <a:rPr sz="750" spc="35" dirty="0" err="1" smtClean="0">
                <a:latin typeface="Arial Unicode MS"/>
                <a:cs typeface="Arial Unicode MS"/>
              </a:rPr>
              <a:t>donde</a:t>
            </a:r>
            <a:r>
              <a:rPr sz="750" spc="35" dirty="0" smtClean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30" dirty="0">
                <a:latin typeface="Arial Unicode MS"/>
                <a:cs typeface="Arial Unicode MS"/>
              </a:rPr>
              <a:t>función </a:t>
            </a:r>
            <a:r>
              <a:rPr sz="750" spc="-10" dirty="0">
                <a:latin typeface="Arial Unicode MS"/>
                <a:cs typeface="Arial Unicode MS"/>
              </a:rPr>
              <a:t>Red (V</a:t>
            </a:r>
            <a:r>
              <a:rPr sz="550" spc="-10" dirty="0">
                <a:latin typeface="Arial Unicode MS"/>
                <a:cs typeface="Arial Unicode MS"/>
              </a:rPr>
              <a:t>s</a:t>
            </a:r>
            <a:r>
              <a:rPr sz="750" spc="-10" dirty="0">
                <a:latin typeface="Arial Unicode MS"/>
                <a:cs typeface="Arial Unicode MS"/>
              </a:rPr>
              <a:t>t) </a:t>
            </a:r>
            <a:r>
              <a:rPr sz="750" spc="15" dirty="0">
                <a:latin typeface="Arial Unicode MS"/>
                <a:cs typeface="Arial Unicode MS"/>
              </a:rPr>
              <a:t>consta </a:t>
            </a:r>
            <a:r>
              <a:rPr sz="750" spc="25" dirty="0">
                <a:latin typeface="Arial Unicode MS"/>
                <a:cs typeface="Arial Unicode MS"/>
              </a:rPr>
              <a:t>de tres </a:t>
            </a:r>
            <a:r>
              <a:rPr sz="750" spc="30" dirty="0">
                <a:latin typeface="Arial Unicode MS"/>
                <a:cs typeface="Arial Unicode MS"/>
              </a:rPr>
              <a:t>polinomios </a:t>
            </a:r>
            <a:r>
              <a:rPr sz="750" spc="5" dirty="0">
                <a:latin typeface="Arial Unicode MS"/>
                <a:cs typeface="Arial Unicode MS"/>
              </a:rPr>
              <a:t>cada </a:t>
            </a:r>
            <a:r>
              <a:rPr sz="750" spc="40" dirty="0">
                <a:latin typeface="Arial Unicode MS"/>
                <a:cs typeface="Arial Unicode MS"/>
              </a:rPr>
              <a:t>uno </a:t>
            </a:r>
            <a:r>
              <a:rPr sz="750" spc="30" dirty="0">
                <a:latin typeface="Arial Unicode MS"/>
                <a:cs typeface="Arial Unicode MS"/>
              </a:rPr>
              <a:t>representando </a:t>
            </a:r>
            <a:r>
              <a:rPr sz="750" spc="40" dirty="0">
                <a:latin typeface="Arial Unicode MS"/>
                <a:cs typeface="Arial Unicode MS"/>
              </a:rPr>
              <a:t>uno </a:t>
            </a:r>
            <a:r>
              <a:rPr sz="750" spc="-25" dirty="0">
                <a:latin typeface="Arial Unicode MS"/>
                <a:cs typeface="Arial Unicode MS"/>
              </a:rPr>
              <a:t>VQ </a:t>
            </a:r>
            <a:r>
              <a:rPr sz="750" spc="15" dirty="0">
                <a:latin typeface="Arial Unicode MS"/>
                <a:cs typeface="Arial Unicode MS"/>
              </a:rPr>
              <a:t>curva. </a:t>
            </a:r>
            <a:r>
              <a:rPr sz="750" spc="15" dirty="0">
                <a:solidFill>
                  <a:srgbClr val="0000FF"/>
                </a:solidFill>
                <a:latin typeface="Arial Unicode MS"/>
                <a:cs typeface="Arial Unicode MS"/>
              </a:rPr>
              <a:t>Figura </a:t>
            </a:r>
            <a:r>
              <a:rPr sz="750" spc="5" dirty="0">
                <a:solidFill>
                  <a:srgbClr val="0000FF"/>
                </a:solidFill>
                <a:latin typeface="Arial Unicode MS"/>
                <a:cs typeface="Arial Unicode MS"/>
                <a:hlinkClick r:id="rId2" action="ppaction://hlinksldjump"/>
              </a:rPr>
              <a:t>10.8 </a:t>
            </a:r>
            <a:r>
              <a:rPr sz="750" spc="10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muestra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los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resultados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simulación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-20" dirty="0">
                <a:latin typeface="Arial Unicode MS"/>
                <a:cs typeface="Arial Unicode MS"/>
              </a:rPr>
              <a:t>VQ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coordenadas.</a:t>
            </a:r>
            <a:r>
              <a:rPr sz="600" spc="-10" dirty="0">
                <a:latin typeface="Arial Unicode MS"/>
                <a:cs typeface="Arial Unicode MS"/>
              </a:rPr>
              <a:t> La </a:t>
            </a:r>
            <a:r>
              <a:rPr sz="600" spc="20" dirty="0">
                <a:latin typeface="Arial Unicode MS"/>
                <a:cs typeface="Arial Unicode MS"/>
              </a:rPr>
              <a:t>tensión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carga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función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tiempo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-5" dirty="0">
                <a:latin typeface="Arial Unicode MS"/>
                <a:cs typeface="Arial Unicode MS"/>
              </a:rPr>
              <a:t>se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representa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figura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10.9. </a:t>
            </a:r>
            <a:r>
              <a:rPr sz="600" spc="-155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Los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resultados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demuestran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importancia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dinámica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para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explicar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problema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estabilidad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voltaje.</a:t>
            </a:r>
            <a:endParaRPr sz="650" dirty="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5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750" b="1" dirty="0">
                <a:latin typeface="Arial Unicode MS"/>
                <a:cs typeface="Arial Unicode MS"/>
              </a:rPr>
              <a:t>10.1.3.2</a:t>
            </a:r>
            <a:r>
              <a:rPr sz="750" b="1" spc="-15" dirty="0">
                <a:latin typeface="Arial Unicode MS"/>
                <a:cs typeface="Arial Unicode MS"/>
              </a:rPr>
              <a:t> </a:t>
            </a:r>
            <a:r>
              <a:rPr sz="750" b="1" spc="15" dirty="0">
                <a:latin typeface="Arial Unicode MS"/>
                <a:cs typeface="Arial Unicode MS"/>
              </a:rPr>
              <a:t>Estabilidad</a:t>
            </a:r>
            <a:r>
              <a:rPr sz="750" b="1" spc="-10" dirty="0">
                <a:latin typeface="Arial Unicode MS"/>
                <a:cs typeface="Arial Unicode MS"/>
              </a:rPr>
              <a:t> </a:t>
            </a:r>
            <a:r>
              <a:rPr sz="750" b="1" spc="25" dirty="0">
                <a:latin typeface="Arial Unicode MS"/>
                <a:cs typeface="Arial Unicode MS"/>
              </a:rPr>
              <a:t>de</a:t>
            </a:r>
            <a:r>
              <a:rPr sz="750" b="1" spc="-10" dirty="0">
                <a:latin typeface="Arial Unicode MS"/>
                <a:cs typeface="Arial Unicode MS"/>
              </a:rPr>
              <a:t> </a:t>
            </a:r>
            <a:r>
              <a:rPr sz="750" b="1" spc="20" dirty="0">
                <a:latin typeface="Arial Unicode MS"/>
                <a:cs typeface="Arial Unicode MS"/>
              </a:rPr>
              <a:t>voltaje</a:t>
            </a:r>
            <a:r>
              <a:rPr sz="750" b="1" spc="-10" dirty="0">
                <a:latin typeface="Arial Unicode MS"/>
                <a:cs typeface="Arial Unicode MS"/>
              </a:rPr>
              <a:t> </a:t>
            </a:r>
            <a:r>
              <a:rPr sz="750" b="1" spc="25" dirty="0">
                <a:latin typeface="Arial Unicode MS"/>
                <a:cs typeface="Arial Unicode MS"/>
              </a:rPr>
              <a:t>de</a:t>
            </a:r>
            <a:r>
              <a:rPr sz="750" b="1" spc="-15" dirty="0">
                <a:latin typeface="Arial Unicode MS"/>
                <a:cs typeface="Arial Unicode MS"/>
              </a:rPr>
              <a:t> </a:t>
            </a:r>
            <a:r>
              <a:rPr sz="750" b="1" spc="25" dirty="0">
                <a:latin typeface="Arial Unicode MS"/>
                <a:cs typeface="Arial Unicode MS"/>
              </a:rPr>
              <a:t>pequeña</a:t>
            </a:r>
            <a:r>
              <a:rPr sz="750" b="1" spc="-10" dirty="0">
                <a:latin typeface="Arial Unicode MS"/>
                <a:cs typeface="Arial Unicode MS"/>
              </a:rPr>
              <a:t> </a:t>
            </a:r>
            <a:r>
              <a:rPr sz="750" b="1" spc="10" dirty="0">
                <a:latin typeface="Arial Unicode MS"/>
                <a:cs typeface="Arial Unicode MS"/>
              </a:rPr>
              <a:t>señal</a:t>
            </a:r>
            <a:endParaRPr sz="750" b="1" dirty="0">
              <a:latin typeface="Arial Unicode MS"/>
              <a:cs typeface="Arial Unicode MS"/>
            </a:endParaRPr>
          </a:p>
          <a:p>
            <a:pPr marL="12700" marR="5080">
              <a:lnSpc>
                <a:spcPct val="142300"/>
              </a:lnSpc>
              <a:spcBef>
                <a:spcPts val="290"/>
              </a:spcBef>
            </a:pPr>
            <a:r>
              <a:rPr sz="700" spc="-15" dirty="0">
                <a:latin typeface="Arial Unicode MS"/>
                <a:cs typeface="Arial Unicode MS"/>
              </a:rPr>
              <a:t>Las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características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voltaje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sistema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energía</a:t>
            </a:r>
            <a:r>
              <a:rPr sz="700" spc="-5" dirty="0">
                <a:latin typeface="Arial Unicode MS"/>
                <a:cs typeface="Arial Unicode MS"/>
              </a:rPr>
              <a:t> se </a:t>
            </a:r>
            <a:r>
              <a:rPr sz="700" spc="30" dirty="0">
                <a:latin typeface="Arial Unicode MS"/>
                <a:cs typeface="Arial Unicode MS"/>
              </a:rPr>
              <a:t>pueden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analizar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alrededor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punto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operativo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linealizando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las </a:t>
            </a:r>
            <a:r>
              <a:rPr sz="700" spc="10" dirty="0">
                <a:latin typeface="Arial Unicode MS"/>
                <a:cs typeface="Arial Unicode MS"/>
              </a:rPr>
              <a:t>ecuaciones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30" dirty="0">
                <a:latin typeface="Arial Unicode MS"/>
                <a:cs typeface="Arial Unicode MS"/>
              </a:rPr>
              <a:t>flujo </a:t>
            </a:r>
            <a:r>
              <a:rPr sz="700" spc="20" dirty="0">
                <a:latin typeface="Arial Unicode MS"/>
                <a:cs typeface="Arial Unicode MS"/>
              </a:rPr>
              <a:t>de energía </a:t>
            </a:r>
            <a:r>
              <a:rPr sz="700" spc="25" dirty="0">
                <a:latin typeface="Arial Unicode MS"/>
                <a:cs typeface="Arial Unicode MS"/>
              </a:rPr>
              <a:t>alrededor </a:t>
            </a:r>
            <a:r>
              <a:rPr sz="700" spc="20" dirty="0">
                <a:latin typeface="Arial Unicode MS"/>
                <a:cs typeface="Arial Unicode MS"/>
              </a:rPr>
              <a:t>del </a:t>
            </a:r>
            <a:r>
              <a:rPr sz="700" spc="40" dirty="0">
                <a:latin typeface="Arial Unicode MS"/>
                <a:cs typeface="Arial Unicode MS"/>
              </a:rPr>
              <a:t>punto </a:t>
            </a:r>
            <a:r>
              <a:rPr sz="700" spc="25" dirty="0">
                <a:latin typeface="Arial Unicode MS"/>
                <a:cs typeface="Arial Unicode MS"/>
              </a:rPr>
              <a:t>operativo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20" dirty="0">
                <a:latin typeface="Arial Unicode MS"/>
                <a:cs typeface="Arial Unicode MS"/>
              </a:rPr>
              <a:t>analizando </a:t>
            </a:r>
            <a:r>
              <a:rPr sz="700" dirty="0">
                <a:latin typeface="Arial Unicode MS"/>
                <a:cs typeface="Arial Unicode MS"/>
              </a:rPr>
              <a:t>las </a:t>
            </a:r>
            <a:r>
              <a:rPr sz="700" spc="20" dirty="0">
                <a:latin typeface="Arial Unicode MS"/>
                <a:cs typeface="Arial Unicode MS"/>
              </a:rPr>
              <a:t>matrices de sensibilidad resultantes. </a:t>
            </a:r>
            <a:r>
              <a:rPr sz="700" spc="25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Los </a:t>
            </a:r>
            <a:r>
              <a:rPr sz="700" dirty="0">
                <a:latin typeface="Arial Unicode MS"/>
                <a:cs typeface="Arial Unicode MS"/>
              </a:rPr>
              <a:t>avances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algoritmos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computacionales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han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hecho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estas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técnicas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sean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eficientes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útiles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analizar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sistemas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35" dirty="0">
                <a:latin typeface="Arial Unicode MS"/>
                <a:cs typeface="Arial Unicode MS"/>
              </a:rPr>
              <a:t>gran </a:t>
            </a:r>
            <a:r>
              <a:rPr sz="700" dirty="0">
                <a:latin typeface="Arial Unicode MS"/>
                <a:cs typeface="Arial Unicode MS"/>
              </a:rPr>
              <a:t>escala, </a:t>
            </a:r>
            <a:r>
              <a:rPr sz="700" spc="30" dirty="0">
                <a:latin typeface="Arial Unicode MS"/>
                <a:cs typeface="Arial Unicode MS"/>
              </a:rPr>
              <a:t>teniendo </a:t>
            </a:r>
            <a:r>
              <a:rPr sz="700" spc="20" dirty="0">
                <a:latin typeface="Arial Unicode MS"/>
                <a:cs typeface="Arial Unicode MS"/>
              </a:rPr>
              <a:t>en cuenta </a:t>
            </a:r>
            <a:r>
              <a:rPr sz="700" spc="25" dirty="0">
                <a:latin typeface="Arial Unicode MS"/>
                <a:cs typeface="Arial Unicode MS"/>
              </a:rPr>
              <a:t>prácticamente </a:t>
            </a:r>
            <a:r>
              <a:rPr sz="700" spc="30" dirty="0">
                <a:latin typeface="Arial Unicode MS"/>
                <a:cs typeface="Arial Unicode MS"/>
              </a:rPr>
              <a:t>todos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25" dirty="0">
                <a:latin typeface="Arial Unicode MS"/>
                <a:cs typeface="Arial Unicode MS"/>
              </a:rPr>
              <a:t>elementos </a:t>
            </a:r>
            <a:r>
              <a:rPr sz="700" spc="30" dirty="0">
                <a:latin typeface="Arial Unicode MS"/>
                <a:cs typeface="Arial Unicode MS"/>
              </a:rPr>
              <a:t>importantes que </a:t>
            </a:r>
            <a:r>
              <a:rPr sz="700" spc="20" dirty="0">
                <a:latin typeface="Arial Unicode MS"/>
                <a:cs typeface="Arial Unicode MS"/>
              </a:rPr>
              <a:t>afectan </a:t>
            </a:r>
            <a:r>
              <a:rPr sz="700" spc="10" dirty="0">
                <a:latin typeface="Arial Unicode MS"/>
                <a:cs typeface="Arial Unicode MS"/>
              </a:rPr>
              <a:t>al </a:t>
            </a:r>
            <a:r>
              <a:rPr sz="700" spc="30" dirty="0">
                <a:latin typeface="Arial Unicode MS"/>
                <a:cs typeface="Arial Unicode MS"/>
              </a:rPr>
              <a:t>fenómeno. </a:t>
            </a:r>
            <a:r>
              <a:rPr sz="700" spc="-20" dirty="0">
                <a:latin typeface="Arial Unicode MS"/>
                <a:cs typeface="Arial Unicode MS"/>
              </a:rPr>
              <a:t>En 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particular,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descomposición de </a:t>
            </a:r>
            <a:r>
              <a:rPr sz="700" spc="15" dirty="0">
                <a:latin typeface="Arial Unicode MS"/>
                <a:cs typeface="Arial Unicode MS"/>
              </a:rPr>
              <a:t>valores </a:t>
            </a:r>
            <a:r>
              <a:rPr sz="700" spc="20" dirty="0">
                <a:latin typeface="Arial Unicode MS"/>
                <a:cs typeface="Arial Unicode MS"/>
              </a:rPr>
              <a:t>singulares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dirty="0">
                <a:latin typeface="Arial Unicode MS"/>
                <a:cs typeface="Arial Unicode MS"/>
              </a:rPr>
              <a:t>las </a:t>
            </a:r>
            <a:r>
              <a:rPr sz="700" spc="10" dirty="0">
                <a:latin typeface="Arial Unicode MS"/>
                <a:cs typeface="Arial Unicode MS"/>
              </a:rPr>
              <a:t>técnicas </a:t>
            </a:r>
            <a:r>
              <a:rPr sz="700" spc="20" dirty="0">
                <a:latin typeface="Arial Unicode MS"/>
                <a:cs typeface="Arial Unicode MS"/>
              </a:rPr>
              <a:t>modales deberían </a:t>
            </a:r>
            <a:r>
              <a:rPr sz="700" spc="15" dirty="0">
                <a:latin typeface="Arial Unicode MS"/>
                <a:cs typeface="Arial Unicode MS"/>
              </a:rPr>
              <a:t>ser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particular interés para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2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lector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están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descritas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fondo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por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Mansour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(1993),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Lof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et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al.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(1992,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1993),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Gao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et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al.</a:t>
            </a:r>
            <a:endParaRPr sz="7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900" spc="-5" dirty="0">
                <a:latin typeface="Arial Unicode MS"/>
                <a:cs typeface="Arial Unicode MS"/>
              </a:rPr>
              <a:t>(1992)</a:t>
            </a:r>
            <a:r>
              <a:rPr sz="900" spc="-30" dirty="0">
                <a:latin typeface="Arial Unicode MS"/>
                <a:cs typeface="Arial Unicode MS"/>
              </a:rPr>
              <a:t> </a:t>
            </a:r>
            <a:r>
              <a:rPr sz="900" spc="5" dirty="0">
                <a:latin typeface="Arial Unicode MS"/>
                <a:cs typeface="Arial Unicode MS"/>
              </a:rPr>
              <a:t>y</a:t>
            </a:r>
            <a:r>
              <a:rPr sz="900" spc="-30" dirty="0">
                <a:latin typeface="Arial Unicode MS"/>
                <a:cs typeface="Arial Unicode MS"/>
              </a:rPr>
              <a:t> </a:t>
            </a:r>
            <a:r>
              <a:rPr sz="900" spc="5" dirty="0">
                <a:latin typeface="Arial Unicode MS"/>
                <a:cs typeface="Arial Unicode MS"/>
              </a:rPr>
              <a:t>Cañizares</a:t>
            </a:r>
            <a:r>
              <a:rPr sz="900" spc="-30" dirty="0">
                <a:latin typeface="Arial Unicode MS"/>
                <a:cs typeface="Arial Unicode MS"/>
              </a:rPr>
              <a:t> </a:t>
            </a:r>
            <a:r>
              <a:rPr sz="900" spc="-5" dirty="0">
                <a:latin typeface="Arial Unicode MS"/>
                <a:cs typeface="Arial Unicode MS"/>
              </a:rPr>
              <a:t>(2002).</a:t>
            </a:r>
            <a:endParaRPr sz="900" dirty="0">
              <a:latin typeface="Arial Unicode MS"/>
              <a:cs typeface="Arial Unicode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4339" y="7175431"/>
            <a:ext cx="152273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10" dirty="0">
                <a:latin typeface="Arial Unicode MS"/>
                <a:cs typeface="Arial Unicode MS"/>
              </a:rPr>
              <a:t>10.2</a:t>
            </a:r>
            <a:r>
              <a:rPr sz="1250" b="1" spc="-55" dirty="0">
                <a:latin typeface="Arial Unicode MS"/>
                <a:cs typeface="Arial Unicode MS"/>
              </a:rPr>
              <a:t> </a:t>
            </a:r>
            <a:r>
              <a:rPr sz="1250" b="1" spc="45" dirty="0">
                <a:latin typeface="Arial Unicode MS"/>
                <a:cs typeface="Arial Unicode MS"/>
              </a:rPr>
              <a:t>Marco</a:t>
            </a:r>
            <a:r>
              <a:rPr sz="1250" b="1" spc="-55" dirty="0">
                <a:latin typeface="Arial Unicode MS"/>
                <a:cs typeface="Arial Unicode MS"/>
              </a:rPr>
              <a:t> </a:t>
            </a:r>
            <a:r>
              <a:rPr sz="1250" b="1" spc="30" dirty="0">
                <a:latin typeface="Arial Unicode MS"/>
                <a:cs typeface="Arial Unicode MS"/>
              </a:rPr>
              <a:t>analítico</a:t>
            </a:r>
            <a:endParaRPr sz="1250" b="1" dirty="0">
              <a:latin typeface="Arial Unicode MS"/>
              <a:cs typeface="Arial Unicode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4339" y="7483827"/>
            <a:ext cx="5017135" cy="936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2300"/>
              </a:lnSpc>
              <a:spcBef>
                <a:spcPts val="100"/>
              </a:spcBef>
            </a:pPr>
            <a:r>
              <a:rPr sz="700" spc="-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naturaleza </a:t>
            </a:r>
            <a:r>
              <a:rPr sz="700" spc="25" dirty="0">
                <a:latin typeface="Arial Unicode MS"/>
                <a:cs typeface="Arial Unicode MS"/>
              </a:rPr>
              <a:t>lenta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30" dirty="0">
                <a:latin typeface="Arial Unicode MS"/>
                <a:cs typeface="Arial Unicode MS"/>
              </a:rPr>
              <a:t>red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respuesta de </a:t>
            </a:r>
            <a:r>
              <a:rPr sz="700" spc="15" dirty="0">
                <a:latin typeface="Arial Unicode MS"/>
                <a:cs typeface="Arial Unicode MS"/>
              </a:rPr>
              <a:t>carga </a:t>
            </a:r>
            <a:r>
              <a:rPr sz="700" spc="10" dirty="0">
                <a:latin typeface="Arial Unicode MS"/>
                <a:cs typeface="Arial Unicode MS"/>
              </a:rPr>
              <a:t>asociada </a:t>
            </a:r>
            <a:r>
              <a:rPr sz="700" spc="20" dirty="0">
                <a:latin typeface="Arial Unicode MS"/>
                <a:cs typeface="Arial Unicode MS"/>
              </a:rPr>
              <a:t>con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35" dirty="0">
                <a:latin typeface="Arial Unicode MS"/>
                <a:cs typeface="Arial Unicode MS"/>
              </a:rPr>
              <a:t>fenómeno permite </a:t>
            </a:r>
            <a:r>
              <a:rPr sz="700" spc="15" dirty="0">
                <a:latin typeface="Arial Unicode MS"/>
                <a:cs typeface="Arial Unicode MS"/>
              </a:rPr>
              <a:t>analizar el </a:t>
            </a:r>
            <a:r>
              <a:rPr sz="700" spc="30" dirty="0">
                <a:latin typeface="Arial Unicode MS"/>
                <a:cs typeface="Arial Unicode MS"/>
              </a:rPr>
              <a:t>problema </a:t>
            </a:r>
            <a:r>
              <a:rPr sz="700" spc="20" dirty="0">
                <a:latin typeface="Arial Unicode MS"/>
                <a:cs typeface="Arial Unicode MS"/>
              </a:rPr>
              <a:t>en dos </a:t>
            </a:r>
            <a:r>
              <a:rPr sz="700" spc="2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marcos: </a:t>
            </a:r>
            <a:r>
              <a:rPr sz="700" spc="-15" dirty="0">
                <a:latin typeface="Arial Unicode MS"/>
                <a:cs typeface="Arial Unicode MS"/>
              </a:rPr>
              <a:t>(1) </a:t>
            </a:r>
            <a:r>
              <a:rPr sz="700" spc="30" dirty="0">
                <a:latin typeface="Arial Unicode MS"/>
                <a:cs typeface="Arial Unicode MS"/>
              </a:rPr>
              <a:t>marco </a:t>
            </a:r>
            <a:r>
              <a:rPr sz="700" spc="25" dirty="0">
                <a:latin typeface="Arial Unicode MS"/>
                <a:cs typeface="Arial Unicode MS"/>
              </a:rPr>
              <a:t>dinámico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30" dirty="0">
                <a:latin typeface="Arial Unicode MS"/>
                <a:cs typeface="Arial Unicode MS"/>
              </a:rPr>
              <a:t>largo </a:t>
            </a:r>
            <a:r>
              <a:rPr sz="700" spc="10" dirty="0">
                <a:latin typeface="Arial Unicode MS"/>
                <a:cs typeface="Arial Unicode MS"/>
              </a:rPr>
              <a:t>plazo, </a:t>
            </a:r>
            <a:r>
              <a:rPr sz="700" spc="20" dirty="0">
                <a:latin typeface="Arial Unicode MS"/>
                <a:cs typeface="Arial Unicode MS"/>
              </a:rPr>
              <a:t>en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30" dirty="0">
                <a:latin typeface="Arial Unicode MS"/>
                <a:cs typeface="Arial Unicode MS"/>
              </a:rPr>
              <a:t>que todos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20" dirty="0">
                <a:latin typeface="Arial Unicode MS"/>
                <a:cs typeface="Arial Unicode MS"/>
              </a:rPr>
              <a:t>dispositivos de </a:t>
            </a:r>
            <a:r>
              <a:rPr sz="700" spc="10" dirty="0">
                <a:latin typeface="Arial Unicode MS"/>
                <a:cs typeface="Arial Unicode MS"/>
              </a:rPr>
              <a:t>acción </a:t>
            </a:r>
            <a:r>
              <a:rPr sz="700" spc="25" dirty="0">
                <a:latin typeface="Arial Unicode MS"/>
                <a:cs typeface="Arial Unicode MS"/>
              </a:rPr>
              <a:t>lenta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10" dirty="0">
                <a:latin typeface="Arial Unicode MS"/>
                <a:cs typeface="Arial Unicode MS"/>
              </a:rPr>
              <a:t>cargas </a:t>
            </a:r>
            <a:r>
              <a:rPr sz="700" spc="20" dirty="0">
                <a:latin typeface="Arial Unicode MS"/>
                <a:cs typeface="Arial Unicode MS"/>
              </a:rPr>
              <a:t>de bus agregadas </a:t>
            </a:r>
            <a:r>
              <a:rPr sz="700" spc="2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están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representados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por</a:t>
            </a:r>
            <a:r>
              <a:rPr sz="700" dirty="0">
                <a:latin typeface="Arial Unicode MS"/>
                <a:cs typeface="Arial Unicode MS"/>
              </a:rPr>
              <a:t> sus </a:t>
            </a:r>
            <a:r>
              <a:rPr sz="700" spc="25" dirty="0">
                <a:latin typeface="Arial Unicode MS"/>
                <a:cs typeface="Arial Unicode MS"/>
              </a:rPr>
              <a:t>modelos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dinámicos</a:t>
            </a:r>
            <a:r>
              <a:rPr sz="700" dirty="0">
                <a:latin typeface="Arial Unicode MS"/>
                <a:cs typeface="Arial Unicode MS"/>
              </a:rPr>
              <a:t> (el </a:t>
            </a:r>
            <a:r>
              <a:rPr sz="700" spc="10" dirty="0">
                <a:latin typeface="Arial Unicode MS"/>
                <a:cs typeface="Arial Unicode MS"/>
              </a:rPr>
              <a:t>análisis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este</a:t>
            </a:r>
            <a:r>
              <a:rPr sz="700" dirty="0">
                <a:latin typeface="Arial Unicode MS"/>
                <a:cs typeface="Arial Unicode MS"/>
              </a:rPr>
              <a:t> caso </a:t>
            </a:r>
            <a:r>
              <a:rPr sz="700" spc="-5" dirty="0">
                <a:latin typeface="Arial Unicode MS"/>
                <a:cs typeface="Arial Unicode MS"/>
              </a:rPr>
              <a:t>se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realiza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15" dirty="0">
                <a:latin typeface="Arial Unicode MS"/>
                <a:cs typeface="Arial Unicode MS"/>
              </a:rPr>
              <a:t>través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simulación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dinámica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cuasidinámica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respuesta del </a:t>
            </a:r>
            <a:r>
              <a:rPr sz="700" spc="15" dirty="0">
                <a:latin typeface="Arial Unicode MS"/>
                <a:cs typeface="Arial Unicode MS"/>
              </a:rPr>
              <a:t>sistema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20" dirty="0">
                <a:latin typeface="Arial Unicode MS"/>
                <a:cs typeface="Arial Unicode MS"/>
              </a:rPr>
              <a:t>contingencias </a:t>
            </a:r>
            <a:r>
              <a:rPr sz="700" spc="30" dirty="0">
                <a:latin typeface="Arial Unicode MS"/>
                <a:cs typeface="Arial Unicode MS"/>
              </a:rPr>
              <a:t>o </a:t>
            </a:r>
            <a:r>
              <a:rPr sz="700" spc="15" dirty="0">
                <a:latin typeface="Arial Unicode MS"/>
                <a:cs typeface="Arial Unicode MS"/>
              </a:rPr>
              <a:t>variaciones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0" dirty="0">
                <a:latin typeface="Arial Unicode MS"/>
                <a:cs typeface="Arial Unicode MS"/>
              </a:rPr>
              <a:t>carga) </a:t>
            </a:r>
            <a:r>
              <a:rPr sz="700" spc="30" dirty="0">
                <a:latin typeface="Arial Unicode MS"/>
                <a:cs typeface="Arial Unicode MS"/>
              </a:rPr>
              <a:t>o </a:t>
            </a:r>
            <a:r>
              <a:rPr sz="700" spc="-15" dirty="0">
                <a:latin typeface="Arial Unicode MS"/>
                <a:cs typeface="Arial Unicode MS"/>
              </a:rPr>
              <a:t>(2) </a:t>
            </a:r>
            <a:r>
              <a:rPr sz="700" spc="30" dirty="0">
                <a:latin typeface="Arial Unicode MS"/>
                <a:cs typeface="Arial Unicode MS"/>
              </a:rPr>
              <a:t>marco </a:t>
            </a:r>
            <a:r>
              <a:rPr sz="700" spc="20" dirty="0">
                <a:latin typeface="Arial Unicode MS"/>
                <a:cs typeface="Arial Unicode MS"/>
              </a:rPr>
              <a:t>de estado </a:t>
            </a:r>
            <a:r>
              <a:rPr sz="700" spc="15" dirty="0">
                <a:latin typeface="Arial Unicode MS"/>
                <a:cs typeface="Arial Unicode MS"/>
              </a:rPr>
              <a:t>estable </a:t>
            </a:r>
            <a:r>
              <a:rPr sz="700" spc="25" dirty="0">
                <a:latin typeface="Arial Unicode MS"/>
                <a:cs typeface="Arial Unicode MS"/>
              </a:rPr>
              <a:t>(por </a:t>
            </a:r>
            <a:r>
              <a:rPr sz="700" spc="3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ejemplo, </a:t>
            </a:r>
            <a:r>
              <a:rPr sz="700" spc="30" dirty="0">
                <a:latin typeface="Arial Unicode MS"/>
                <a:cs typeface="Arial Unicode MS"/>
              </a:rPr>
              <a:t>flujo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0" dirty="0">
                <a:latin typeface="Arial Unicode MS"/>
                <a:cs typeface="Arial Unicode MS"/>
              </a:rPr>
              <a:t>energía) </a:t>
            </a:r>
            <a:r>
              <a:rPr sz="700" spc="25" dirty="0">
                <a:latin typeface="Arial Unicode MS"/>
                <a:cs typeface="Arial Unicode MS"/>
              </a:rPr>
              <a:t>para </a:t>
            </a:r>
            <a:r>
              <a:rPr sz="700" spc="35" dirty="0">
                <a:latin typeface="Arial Unicode MS"/>
                <a:cs typeface="Arial Unicode MS"/>
              </a:rPr>
              <a:t>determinar </a:t>
            </a:r>
            <a:r>
              <a:rPr sz="700" spc="5" dirty="0">
                <a:latin typeface="Arial Unicode MS"/>
                <a:cs typeface="Arial Unicode MS"/>
              </a:rPr>
              <a:t>si </a:t>
            </a:r>
            <a:r>
              <a:rPr sz="700" spc="15" dirty="0">
                <a:latin typeface="Arial Unicode MS"/>
                <a:cs typeface="Arial Unicode MS"/>
              </a:rPr>
              <a:t>el sistema </a:t>
            </a:r>
            <a:r>
              <a:rPr sz="700" spc="25" dirty="0">
                <a:latin typeface="Arial Unicode MS"/>
                <a:cs typeface="Arial Unicode MS"/>
              </a:rPr>
              <a:t>puede </a:t>
            </a:r>
            <a:r>
              <a:rPr sz="700" spc="10" dirty="0">
                <a:latin typeface="Arial Unicode MS"/>
                <a:cs typeface="Arial Unicode MS"/>
              </a:rPr>
              <a:t>alcanzar </a:t>
            </a:r>
            <a:r>
              <a:rPr sz="700" spc="40" dirty="0">
                <a:latin typeface="Arial Unicode MS"/>
                <a:cs typeface="Arial Unicode MS"/>
              </a:rPr>
              <a:t>un punto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operación </a:t>
            </a:r>
            <a:r>
              <a:rPr sz="700" spc="15" dirty="0">
                <a:latin typeface="Arial Unicode MS"/>
                <a:cs typeface="Arial Unicode MS"/>
              </a:rPr>
              <a:t>estable después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40" dirty="0">
                <a:latin typeface="Arial Unicode MS"/>
                <a:cs typeface="Arial Unicode MS"/>
              </a:rPr>
              <a:t>un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contingencia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particular.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Este </a:t>
            </a:r>
            <a:r>
              <a:rPr sz="700" spc="40" dirty="0">
                <a:latin typeface="Arial Unicode MS"/>
                <a:cs typeface="Arial Unicode MS"/>
              </a:rPr>
              <a:t>punto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funcionamiento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podría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ser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estado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final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punto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medio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después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paso</a:t>
            </a:r>
            <a:endParaRPr sz="700">
              <a:latin typeface="Arial Unicode MS"/>
              <a:cs typeface="Arial Unicode MS"/>
            </a:endParaRP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60" y="639941"/>
            <a:ext cx="4847581" cy="2990419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8463" y="4276173"/>
            <a:ext cx="2773774" cy="53591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70528" y="8451240"/>
            <a:ext cx="4759325" cy="118622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45"/>
              </a:spcBef>
            </a:pP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k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una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constante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utiliza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para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controlar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longitud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paso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(</a:t>
            </a:r>
            <a:r>
              <a:rPr sz="650" spc="30" dirty="0" err="1">
                <a:latin typeface="Arial Unicode MS"/>
                <a:cs typeface="Arial Unicode MS"/>
              </a:rPr>
              <a:t>normalmente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15" dirty="0" smtClean="0">
                <a:latin typeface="Arial Unicode MS"/>
                <a:cs typeface="Arial Unicode MS"/>
              </a:rPr>
              <a:t>k</a:t>
            </a:r>
            <a:r>
              <a:rPr lang="en-US" sz="650" spc="-15" dirty="0" smtClean="0">
                <a:latin typeface="Arial Unicode MS"/>
                <a:cs typeface="Arial Unicode MS"/>
              </a:rPr>
              <a:t>=</a:t>
            </a:r>
            <a:r>
              <a:rPr sz="650" spc="-15" dirty="0" smtClean="0">
                <a:latin typeface="Arial Unicode MS"/>
                <a:cs typeface="Arial Unicode MS"/>
              </a:rPr>
              <a:t>1</a:t>
            </a:r>
            <a:r>
              <a:rPr sz="650" spc="-15" dirty="0">
                <a:latin typeface="Arial Unicode MS"/>
                <a:cs typeface="Arial Unicode MS"/>
              </a:rPr>
              <a:t>),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generalmente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reduce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endParaRPr sz="650" dirty="0">
              <a:latin typeface="Arial Unicode MS"/>
              <a:cs typeface="Arial Unicode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69260" y="815429"/>
            <a:ext cx="5219700" cy="76270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0" marR="183515" indent="119380" algn="just">
              <a:lnSpc>
                <a:spcPct val="142100"/>
              </a:lnSpc>
              <a:spcBef>
                <a:spcPts val="100"/>
              </a:spcBef>
            </a:pPr>
            <a:r>
              <a:rPr sz="700" spc="-10" dirty="0">
                <a:latin typeface="Arial Unicode MS"/>
                <a:cs typeface="Arial Unicode MS"/>
              </a:rPr>
              <a:t>La </a:t>
            </a:r>
            <a:r>
              <a:rPr sz="700" spc="35" dirty="0">
                <a:latin typeface="Arial Unicode MS"/>
                <a:cs typeface="Arial Unicode MS"/>
              </a:rPr>
              <a:t>proximidad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sistema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dado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inestabilidad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voltaje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acciones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control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5" dirty="0">
                <a:latin typeface="Arial Unicode MS"/>
                <a:cs typeface="Arial Unicode MS"/>
              </a:rPr>
              <a:t> se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pueden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tomar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para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evitar </a:t>
            </a:r>
            <a:r>
              <a:rPr sz="700" spc="15" dirty="0">
                <a:latin typeface="Arial Unicode MS"/>
                <a:cs typeface="Arial Unicode MS"/>
              </a:rPr>
              <a:t>el colapso </a:t>
            </a:r>
            <a:r>
              <a:rPr sz="700" spc="20" dirty="0">
                <a:latin typeface="Arial Unicode MS"/>
                <a:cs typeface="Arial Unicode MS"/>
              </a:rPr>
              <a:t>del voltaje </a:t>
            </a:r>
            <a:r>
              <a:rPr sz="700" spc="-5" dirty="0">
                <a:latin typeface="Arial Unicode MS"/>
                <a:cs typeface="Arial Unicode MS"/>
              </a:rPr>
              <a:t>se </a:t>
            </a:r>
            <a:r>
              <a:rPr sz="700" spc="15" dirty="0">
                <a:latin typeface="Arial Unicode MS"/>
                <a:cs typeface="Arial Unicode MS"/>
              </a:rPr>
              <a:t>evalúan </a:t>
            </a:r>
            <a:r>
              <a:rPr sz="700" spc="25" dirty="0">
                <a:latin typeface="Arial Unicode MS"/>
                <a:cs typeface="Arial Unicode MS"/>
              </a:rPr>
              <a:t>típicamente </a:t>
            </a:r>
            <a:r>
              <a:rPr sz="700" spc="30" dirty="0">
                <a:latin typeface="Arial Unicode MS"/>
                <a:cs typeface="Arial Unicode MS"/>
              </a:rPr>
              <a:t>mediante </a:t>
            </a:r>
            <a:r>
              <a:rPr sz="700" spc="15" dirty="0">
                <a:latin typeface="Arial Unicode MS"/>
                <a:cs typeface="Arial Unicode MS"/>
              </a:rPr>
              <a:t>varios </a:t>
            </a:r>
            <a:r>
              <a:rPr sz="700" spc="10" dirty="0">
                <a:latin typeface="Arial Unicode MS"/>
                <a:cs typeface="Arial Unicode MS"/>
              </a:rPr>
              <a:t>índices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15" dirty="0">
                <a:latin typeface="Arial Unicode MS"/>
                <a:cs typeface="Arial Unicode MS"/>
              </a:rPr>
              <a:t>sensibilidades. </a:t>
            </a:r>
            <a:r>
              <a:rPr sz="700" spc="-5" dirty="0">
                <a:latin typeface="Arial Unicode MS"/>
                <a:cs typeface="Arial Unicode MS"/>
              </a:rPr>
              <a:t>Los </a:t>
            </a:r>
            <a:r>
              <a:rPr sz="700" spc="20" dirty="0">
                <a:latin typeface="Arial Unicode MS"/>
                <a:cs typeface="Arial Unicode MS"/>
              </a:rPr>
              <a:t>más utilizados son </a:t>
            </a:r>
            <a:r>
              <a:rPr sz="700" spc="2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(Cañizares,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2002):</a:t>
            </a:r>
          </a:p>
          <a:p>
            <a:pPr marL="439420" marR="201295" indent="-98425" algn="just">
              <a:lnSpc>
                <a:spcPct val="153000"/>
              </a:lnSpc>
              <a:spcBef>
                <a:spcPts val="590"/>
              </a:spcBef>
            </a:pPr>
            <a:r>
              <a:rPr sz="675" spc="-7" baseline="24691" dirty="0">
                <a:latin typeface="Arial Unicode MS"/>
                <a:cs typeface="Arial Unicode MS"/>
              </a:rPr>
              <a:t>.</a:t>
            </a:r>
            <a:r>
              <a:rPr sz="675" spc="262" baseline="24691" dirty="0">
                <a:latin typeface="Arial Unicode MS"/>
                <a:cs typeface="Arial Unicode MS"/>
              </a:rPr>
              <a:t>  </a:t>
            </a:r>
            <a:r>
              <a:rPr sz="650" spc="20" dirty="0">
                <a:latin typeface="Arial Unicode MS"/>
                <a:cs typeface="Arial Unicode MS"/>
              </a:rPr>
              <a:t>Márgenes de </a:t>
            </a:r>
            <a:r>
              <a:rPr sz="650" spc="10" dirty="0">
                <a:latin typeface="Arial Unicode MS"/>
                <a:cs typeface="Arial Unicode MS"/>
              </a:rPr>
              <a:t>capacidad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carga, </a:t>
            </a:r>
            <a:r>
              <a:rPr sz="650" spc="-5" dirty="0">
                <a:latin typeface="Arial Unicode MS"/>
                <a:cs typeface="Arial Unicode MS"/>
              </a:rPr>
              <a:t>es </a:t>
            </a:r>
            <a:r>
              <a:rPr sz="650" spc="15" dirty="0">
                <a:latin typeface="Arial Unicode MS"/>
                <a:cs typeface="Arial Unicode MS"/>
              </a:rPr>
              <a:t>decir,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0" dirty="0">
                <a:latin typeface="Arial Unicode MS"/>
                <a:cs typeface="Arial Unicode MS"/>
              </a:rPr>
              <a:t>'' </a:t>
            </a:r>
            <a:r>
              <a:rPr sz="650" spc="15" dirty="0">
                <a:latin typeface="Arial Unicode MS"/>
                <a:cs typeface="Arial Unicode MS"/>
              </a:rPr>
              <a:t>distancia </a:t>
            </a:r>
            <a:r>
              <a:rPr sz="650" spc="20" dirty="0">
                <a:latin typeface="Arial Unicode MS"/>
                <a:cs typeface="Arial Unicode MS"/>
              </a:rPr>
              <a:t>'' en </a:t>
            </a:r>
            <a:r>
              <a:rPr sz="650" spc="15" dirty="0">
                <a:latin typeface="Arial Unicode MS"/>
                <a:cs typeface="Arial Unicode MS"/>
              </a:rPr>
              <a:t>MW </a:t>
            </a:r>
            <a:r>
              <a:rPr sz="650" spc="30" dirty="0">
                <a:latin typeface="Arial Unicode MS"/>
                <a:cs typeface="Arial Unicode MS"/>
              </a:rPr>
              <a:t>o </a:t>
            </a:r>
            <a:r>
              <a:rPr sz="650" spc="-5" dirty="0">
                <a:latin typeface="Arial Unicode MS"/>
                <a:cs typeface="Arial Unicode MS"/>
              </a:rPr>
              <a:t>MVA </a:t>
            </a:r>
            <a:r>
              <a:rPr sz="650" spc="15" dirty="0">
                <a:latin typeface="Arial Unicode MS"/>
                <a:cs typeface="Arial Unicode MS"/>
              </a:rPr>
              <a:t>hasta </a:t>
            </a:r>
            <a:r>
              <a:rPr sz="650" spc="40" dirty="0">
                <a:latin typeface="Arial Unicode MS"/>
                <a:cs typeface="Arial Unicode MS"/>
              </a:rPr>
              <a:t>un punto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colapso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voltaje, </a:t>
            </a:r>
            <a:r>
              <a:rPr sz="650" spc="5" dirty="0">
                <a:latin typeface="Arial Unicode MS"/>
                <a:cs typeface="Arial Unicode MS"/>
              </a:rPr>
              <a:t>y </a:t>
            </a:r>
            <a:r>
              <a:rPr sz="650" spc="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sensibilidades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estos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márgenes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con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respecto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una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variedad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parámetros,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como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variaciones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activa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=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reactiva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niveles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reactiva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diferentes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fuentes.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.</a:t>
            </a:r>
            <a:endParaRPr sz="650" dirty="0">
              <a:latin typeface="Arial Unicode MS"/>
              <a:cs typeface="Arial Unicode MS"/>
            </a:endParaRPr>
          </a:p>
          <a:p>
            <a:pPr marL="438784" marR="559435" indent="-98425" algn="just">
              <a:lnSpc>
                <a:spcPct val="132900"/>
              </a:lnSpc>
              <a:spcBef>
                <a:spcPts val="20"/>
              </a:spcBef>
            </a:pPr>
            <a:r>
              <a:rPr sz="675" spc="-7" baseline="24691" dirty="0">
                <a:latin typeface="Arial Unicode MS"/>
                <a:cs typeface="Arial Unicode MS"/>
              </a:rPr>
              <a:t>.</a:t>
            </a:r>
            <a:r>
              <a:rPr sz="675" spc="300" baseline="24691" dirty="0">
                <a:latin typeface="Arial Unicode MS"/>
                <a:cs typeface="Arial Unicode MS"/>
              </a:rPr>
              <a:t>  </a:t>
            </a:r>
            <a:r>
              <a:rPr sz="750" spc="5" dirty="0">
                <a:latin typeface="Arial Unicode MS"/>
                <a:cs typeface="Arial Unicode MS"/>
              </a:rPr>
              <a:t>Valores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singulares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sistema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jacobiano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otras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matrices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obtenidos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jacobianos,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sus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sensibilidades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respecto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varios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parámetros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sistema.</a:t>
            </a:r>
            <a:endParaRPr sz="750" dirty="0">
              <a:latin typeface="Arial Unicode MS"/>
              <a:cs typeface="Arial Unicode MS"/>
            </a:endParaRPr>
          </a:p>
          <a:p>
            <a:pPr marL="439420" marR="354965" indent="-98425" algn="just">
              <a:lnSpc>
                <a:spcPct val="132900"/>
              </a:lnSpc>
            </a:pPr>
            <a:r>
              <a:rPr sz="675" spc="-7" baseline="24691" dirty="0">
                <a:latin typeface="Arial Unicode MS"/>
                <a:cs typeface="Arial Unicode MS"/>
              </a:rPr>
              <a:t>.</a:t>
            </a:r>
            <a:r>
              <a:rPr sz="675" spc="300" baseline="24691" dirty="0">
                <a:latin typeface="Arial Unicode MS"/>
                <a:cs typeface="Arial Unicode MS"/>
              </a:rPr>
              <a:t>  </a:t>
            </a:r>
            <a:r>
              <a:rPr sz="750" spc="10" dirty="0">
                <a:latin typeface="Arial Unicode MS"/>
                <a:cs typeface="Arial Unicode MS"/>
              </a:rPr>
              <a:t>Perfiles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tensión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su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sensibilidad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variaciones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potencia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activa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reactiva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carga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generadores,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otras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fuentes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potencia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reactiva.</a:t>
            </a:r>
            <a:endParaRPr sz="750" dirty="0">
              <a:latin typeface="Arial Unicode MS"/>
              <a:cs typeface="Arial Unicode MS"/>
            </a:endParaRPr>
          </a:p>
          <a:p>
            <a:pPr marL="439420" marR="133985" indent="-98425" algn="just">
              <a:lnSpc>
                <a:spcPts val="1200"/>
              </a:lnSpc>
              <a:spcBef>
                <a:spcPts val="90"/>
              </a:spcBef>
            </a:pPr>
            <a:r>
              <a:rPr sz="675" spc="-7" baseline="24691" dirty="0">
                <a:latin typeface="Arial Unicode MS"/>
                <a:cs typeface="Arial Unicode MS"/>
              </a:rPr>
              <a:t>.</a:t>
            </a:r>
            <a:r>
              <a:rPr sz="675" spc="300" baseline="24691" dirty="0">
                <a:latin typeface="Arial Unicode MS"/>
                <a:cs typeface="Arial Unicode MS"/>
              </a:rPr>
              <a:t>  </a:t>
            </a:r>
            <a:r>
              <a:rPr sz="700" spc="25" dirty="0">
                <a:latin typeface="Arial Unicode MS"/>
                <a:cs typeface="Arial Unicode MS"/>
              </a:rPr>
              <a:t>Disponibilidad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potencia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reactiva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suministrada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por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generadores,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condensadores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síncronos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compensadores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var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estática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su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sensibilidad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variaciones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potencia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activa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reactiva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carga.</a:t>
            </a:r>
            <a:endParaRPr sz="700" dirty="0">
              <a:latin typeface="Arial Unicode MS"/>
              <a:cs typeface="Arial Unicode MS"/>
            </a:endParaRPr>
          </a:p>
          <a:p>
            <a:pPr marL="113664" marR="320040" indent="-635" algn="just">
              <a:lnSpc>
                <a:spcPct val="153400"/>
              </a:lnSpc>
              <a:spcBef>
                <a:spcPts val="480"/>
              </a:spcBef>
            </a:pPr>
            <a:r>
              <a:rPr sz="650" spc="-5" dirty="0">
                <a:latin typeface="Arial Unicode MS"/>
                <a:cs typeface="Arial Unicode MS"/>
              </a:rPr>
              <a:t>Estos </a:t>
            </a:r>
            <a:r>
              <a:rPr sz="650" spc="5" dirty="0">
                <a:latin typeface="Arial Unicode MS"/>
                <a:cs typeface="Arial Unicode MS"/>
              </a:rPr>
              <a:t>índices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sensibilidades,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así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como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sus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acciones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control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asociadas,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pueden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determinarse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utilizando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una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variedad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-17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métodos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computacionales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describen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continuación.</a:t>
            </a:r>
            <a:endParaRPr sz="650"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40"/>
              </a:spcBef>
            </a:pPr>
            <a:endParaRPr sz="900" dirty="0">
              <a:latin typeface="Arial Unicode MS"/>
              <a:cs typeface="Arial Unicode MS"/>
            </a:endParaRPr>
          </a:p>
          <a:p>
            <a:pPr marL="446405" lvl="2" indent="-333375" algn="just">
              <a:lnSpc>
                <a:spcPct val="100000"/>
              </a:lnSpc>
              <a:spcBef>
                <a:spcPts val="5"/>
              </a:spcBef>
              <a:buFont typeface="Arial Unicode MS"/>
              <a:buAutoNum type="arabicPeriod"/>
              <a:tabLst>
                <a:tab pos="447040" algn="l"/>
              </a:tabLst>
            </a:pPr>
            <a:r>
              <a:rPr sz="850" b="1" spc="10" dirty="0">
                <a:latin typeface="Arial Unicode MS"/>
                <a:cs typeface="Arial Unicode MS"/>
              </a:rPr>
              <a:t>Análisis</a:t>
            </a:r>
            <a:r>
              <a:rPr sz="850" b="1" spc="-30" dirty="0">
                <a:latin typeface="Arial Unicode MS"/>
                <a:cs typeface="Arial Unicode MS"/>
              </a:rPr>
              <a:t> </a:t>
            </a:r>
            <a:r>
              <a:rPr sz="850" b="1" spc="25" dirty="0">
                <a:latin typeface="Arial Unicode MS"/>
                <a:cs typeface="Arial Unicode MS"/>
              </a:rPr>
              <a:t>de</a:t>
            </a:r>
            <a:r>
              <a:rPr sz="850" b="1" spc="-25" dirty="0">
                <a:latin typeface="Arial Unicode MS"/>
                <a:cs typeface="Arial Unicode MS"/>
              </a:rPr>
              <a:t> </a:t>
            </a:r>
            <a:r>
              <a:rPr sz="850" b="1" spc="40" dirty="0">
                <a:latin typeface="Arial Unicode MS"/>
                <a:cs typeface="Arial Unicode MS"/>
              </a:rPr>
              <a:t>flujo</a:t>
            </a:r>
            <a:r>
              <a:rPr sz="850" b="1" spc="-30" dirty="0">
                <a:latin typeface="Arial Unicode MS"/>
                <a:cs typeface="Arial Unicode MS"/>
              </a:rPr>
              <a:t> </a:t>
            </a:r>
            <a:r>
              <a:rPr sz="850" b="1" spc="25" dirty="0">
                <a:latin typeface="Arial Unicode MS"/>
                <a:cs typeface="Arial Unicode MS"/>
              </a:rPr>
              <a:t>de</a:t>
            </a:r>
            <a:r>
              <a:rPr sz="850" b="1" spc="-25" dirty="0">
                <a:latin typeface="Arial Unicode MS"/>
                <a:cs typeface="Arial Unicode MS"/>
              </a:rPr>
              <a:t> </a:t>
            </a:r>
            <a:r>
              <a:rPr sz="850" b="1" spc="25" dirty="0">
                <a:latin typeface="Arial Unicode MS"/>
                <a:cs typeface="Arial Unicode MS"/>
              </a:rPr>
              <a:t>potencia</a:t>
            </a:r>
            <a:endParaRPr sz="850" b="1" dirty="0">
              <a:latin typeface="Arial Unicode MS"/>
              <a:cs typeface="Arial Unicode MS"/>
            </a:endParaRPr>
          </a:p>
          <a:p>
            <a:pPr marL="113030" marR="81280" indent="635" algn="just">
              <a:lnSpc>
                <a:spcPct val="153300"/>
              </a:lnSpc>
              <a:spcBef>
                <a:spcPts val="555"/>
              </a:spcBef>
            </a:pPr>
            <a:r>
              <a:rPr sz="650" spc="5" dirty="0">
                <a:latin typeface="Arial Unicode MS"/>
                <a:cs typeface="Arial Unicode MS"/>
              </a:rPr>
              <a:t>Parcial </a:t>
            </a:r>
            <a:r>
              <a:rPr sz="650" spc="-45" dirty="0">
                <a:latin typeface="Arial Unicode MS"/>
                <a:cs typeface="Arial Unicode MS"/>
              </a:rPr>
              <a:t>PV </a:t>
            </a:r>
            <a:r>
              <a:rPr sz="650" spc="5" dirty="0">
                <a:latin typeface="Arial Unicode MS"/>
                <a:cs typeface="Arial Unicode MS"/>
              </a:rPr>
              <a:t>y </a:t>
            </a:r>
            <a:r>
              <a:rPr sz="650" spc="-25" dirty="0">
                <a:latin typeface="Arial Unicode MS"/>
                <a:cs typeface="Arial Unicode MS"/>
              </a:rPr>
              <a:t>QV </a:t>
            </a:r>
            <a:r>
              <a:rPr sz="650" dirty="0">
                <a:latin typeface="Arial Unicode MS"/>
                <a:cs typeface="Arial Unicode MS"/>
              </a:rPr>
              <a:t>las </a:t>
            </a:r>
            <a:r>
              <a:rPr sz="650" spc="10" dirty="0">
                <a:latin typeface="Arial Unicode MS"/>
                <a:cs typeface="Arial Unicode MS"/>
              </a:rPr>
              <a:t>curvas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25" dirty="0">
                <a:latin typeface="Arial Unicode MS"/>
                <a:cs typeface="Arial Unicode MS"/>
              </a:rPr>
              <a:t>pueden </a:t>
            </a:r>
            <a:r>
              <a:rPr sz="650" spc="10" dirty="0">
                <a:latin typeface="Arial Unicode MS"/>
                <a:cs typeface="Arial Unicode MS"/>
              </a:rPr>
              <a:t>calcular </a:t>
            </a:r>
            <a:r>
              <a:rPr sz="650" spc="25" dirty="0">
                <a:latin typeface="Arial Unicode MS"/>
                <a:cs typeface="Arial Unicode MS"/>
              </a:rPr>
              <a:t>fácilmente utilizando </a:t>
            </a:r>
            <a:r>
              <a:rPr sz="650" spc="30" dirty="0">
                <a:latin typeface="Arial Unicode MS"/>
                <a:cs typeface="Arial Unicode MS"/>
              </a:rPr>
              <a:t>programas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30" dirty="0">
                <a:latin typeface="Arial Unicode MS"/>
                <a:cs typeface="Arial Unicode MS"/>
              </a:rPr>
              <a:t>flujo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potencia. </a:t>
            </a:r>
            <a:r>
              <a:rPr sz="650" spc="-20" dirty="0">
                <a:latin typeface="Arial Unicode MS"/>
                <a:cs typeface="Arial Unicode MS"/>
              </a:rPr>
              <a:t>En </a:t>
            </a:r>
            <a:r>
              <a:rPr sz="650" spc="10" dirty="0">
                <a:latin typeface="Arial Unicode MS"/>
                <a:cs typeface="Arial Unicode MS"/>
              </a:rPr>
              <a:t>este </a:t>
            </a:r>
            <a:r>
              <a:rPr sz="650" dirty="0">
                <a:latin typeface="Arial Unicode MS"/>
                <a:cs typeface="Arial Unicode MS"/>
              </a:rPr>
              <a:t>caso,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5" dirty="0">
                <a:latin typeface="Arial Unicode MS"/>
                <a:cs typeface="Arial Unicode MS"/>
              </a:rPr>
              <a:t>demanda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2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 buses </a:t>
            </a:r>
            <a:r>
              <a:rPr sz="650" spc="20" dirty="0">
                <a:latin typeface="Arial Unicode MS"/>
                <a:cs typeface="Arial Unicode MS"/>
              </a:rPr>
              <a:t>del </a:t>
            </a:r>
            <a:r>
              <a:rPr sz="650" spc="25" dirty="0">
                <a:latin typeface="Arial Unicode MS"/>
                <a:cs typeface="Arial Unicode MS"/>
              </a:rPr>
              <a:t>centro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carga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25" dirty="0">
                <a:latin typeface="Arial Unicode MS"/>
                <a:cs typeface="Arial Unicode MS"/>
              </a:rPr>
              <a:t>incrementa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5" dirty="0">
                <a:latin typeface="Arial Unicode MS"/>
                <a:cs typeface="Arial Unicode MS"/>
              </a:rPr>
              <a:t>pasos </a:t>
            </a:r>
            <a:r>
              <a:rPr sz="650" dirty="0">
                <a:latin typeface="Arial Unicode MS"/>
                <a:cs typeface="Arial Unicode MS"/>
              </a:rPr>
              <a:t>a </a:t>
            </a:r>
            <a:r>
              <a:rPr sz="650" spc="40" dirty="0">
                <a:latin typeface="Arial Unicode MS"/>
                <a:cs typeface="Arial Unicode MS"/>
              </a:rPr>
              <a:t>un </a:t>
            </a:r>
            <a:r>
              <a:rPr sz="650" spc="25" dirty="0">
                <a:latin typeface="Arial Unicode MS"/>
                <a:cs typeface="Arial Unicode MS"/>
              </a:rPr>
              <a:t>factor </a:t>
            </a:r>
            <a:r>
              <a:rPr sz="650" spc="20" dirty="0">
                <a:latin typeface="Arial Unicode MS"/>
                <a:cs typeface="Arial Unicode MS"/>
              </a:rPr>
              <a:t>de potencia constante </a:t>
            </a:r>
            <a:r>
              <a:rPr sz="650" spc="25" dirty="0">
                <a:latin typeface="Arial Unicode MS"/>
                <a:cs typeface="Arial Unicode MS"/>
              </a:rPr>
              <a:t>mientras que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15" dirty="0">
                <a:latin typeface="Arial Unicode MS"/>
                <a:cs typeface="Arial Unicode MS"/>
              </a:rPr>
              <a:t>voltajes </a:t>
            </a:r>
            <a:r>
              <a:rPr sz="650" spc="25" dirty="0">
                <a:latin typeface="Arial Unicode MS"/>
                <a:cs typeface="Arial Unicode MS"/>
              </a:rPr>
              <a:t>terminales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2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generadores</a:t>
            </a:r>
            <a:r>
              <a:rPr sz="650" spc="-5" dirty="0">
                <a:latin typeface="Arial Unicode MS"/>
                <a:cs typeface="Arial Unicode MS"/>
              </a:rPr>
              <a:t> se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mantienen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su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valor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nominal,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siempre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sus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salidas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reactiva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estén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dentro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límites;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si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alcanza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límite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reactiva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un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generador,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bus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generador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correspondiente</a:t>
            </a:r>
            <a:r>
              <a:rPr sz="650" spc="-5" dirty="0">
                <a:latin typeface="Arial Unicode MS"/>
                <a:cs typeface="Arial Unicode MS"/>
              </a:rPr>
              <a:t> se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trata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como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otro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bus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carga.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-45" dirty="0">
                <a:latin typeface="Arial Unicode MS"/>
                <a:cs typeface="Arial Unicode MS"/>
              </a:rPr>
              <a:t>PV </a:t>
            </a:r>
            <a:r>
              <a:rPr sz="650" spc="-10" dirty="0">
                <a:latin typeface="Arial Unicode MS"/>
                <a:cs typeface="Arial Unicode MS"/>
              </a:rPr>
              <a:t>La </a:t>
            </a:r>
            <a:r>
              <a:rPr sz="650" spc="20" dirty="0">
                <a:latin typeface="Arial Unicode MS"/>
                <a:cs typeface="Arial Unicode MS"/>
              </a:rPr>
              <a:t>relación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25" dirty="0">
                <a:latin typeface="Arial Unicode MS"/>
                <a:cs typeface="Arial Unicode MS"/>
              </a:rPr>
              <a:t>puede graficar registrando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15" dirty="0">
                <a:latin typeface="Arial Unicode MS"/>
                <a:cs typeface="Arial Unicode MS"/>
              </a:rPr>
              <a:t>nivel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25" dirty="0">
                <a:latin typeface="Arial Unicode MS"/>
                <a:cs typeface="Arial Unicode MS"/>
              </a:rPr>
              <a:t>demanda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MW </a:t>
            </a:r>
            <a:r>
              <a:rPr sz="650" spc="30" dirty="0">
                <a:latin typeface="Arial Unicode MS"/>
                <a:cs typeface="Arial Unicode MS"/>
              </a:rPr>
              <a:t>frente </a:t>
            </a:r>
            <a:r>
              <a:rPr sz="650" dirty="0">
                <a:latin typeface="Arial Unicode MS"/>
                <a:cs typeface="Arial Unicode MS"/>
              </a:rPr>
              <a:t>a </a:t>
            </a:r>
            <a:r>
              <a:rPr sz="650" spc="25" dirty="0">
                <a:latin typeface="Arial Unicode MS"/>
                <a:cs typeface="Arial Unicode MS"/>
              </a:rPr>
              <a:t>una tensión </a:t>
            </a:r>
            <a:r>
              <a:rPr sz="650" spc="20" dirty="0">
                <a:latin typeface="Arial Unicode MS"/>
                <a:cs typeface="Arial Unicode MS"/>
              </a:rPr>
              <a:t>de bus de </a:t>
            </a:r>
            <a:r>
              <a:rPr sz="650" spc="15" dirty="0">
                <a:latin typeface="Arial Unicode MS"/>
                <a:cs typeface="Arial Unicode MS"/>
              </a:rPr>
              <a:t>carga </a:t>
            </a:r>
            <a:r>
              <a:rPr sz="650" spc="25" dirty="0">
                <a:latin typeface="Arial Unicode MS"/>
                <a:cs typeface="Arial Unicode MS"/>
              </a:rPr>
              <a:t>"central"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centro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carga. </a:t>
            </a:r>
            <a:r>
              <a:rPr sz="650" spc="-5" dirty="0">
                <a:latin typeface="Arial Unicode MS"/>
                <a:cs typeface="Arial Unicode MS"/>
              </a:rPr>
              <a:t>Cabe </a:t>
            </a:r>
            <a:r>
              <a:rPr sz="650" spc="15" dirty="0">
                <a:latin typeface="Arial Unicode MS"/>
                <a:cs typeface="Arial Unicode MS"/>
              </a:rPr>
              <a:t>señalar </a:t>
            </a:r>
            <a:r>
              <a:rPr sz="650" spc="25" dirty="0">
                <a:latin typeface="Arial Unicode MS"/>
                <a:cs typeface="Arial Unicode MS"/>
              </a:rPr>
              <a:t>que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30" dirty="0">
                <a:latin typeface="Arial Unicode MS"/>
                <a:cs typeface="Arial Unicode MS"/>
              </a:rPr>
              <a:t>algoritmos </a:t>
            </a:r>
            <a:r>
              <a:rPr sz="650" spc="20" dirty="0">
                <a:latin typeface="Arial Unicode MS"/>
                <a:cs typeface="Arial Unicode MS"/>
              </a:rPr>
              <a:t>de solución de </a:t>
            </a:r>
            <a:r>
              <a:rPr sz="650" spc="30" dirty="0">
                <a:latin typeface="Arial Unicode MS"/>
                <a:cs typeface="Arial Unicode MS"/>
              </a:rPr>
              <a:t>flujo </a:t>
            </a:r>
            <a:r>
              <a:rPr sz="650" spc="20" dirty="0">
                <a:latin typeface="Arial Unicode MS"/>
                <a:cs typeface="Arial Unicode MS"/>
              </a:rPr>
              <a:t>de potencia </a:t>
            </a:r>
            <a:r>
              <a:rPr sz="650" spc="25" dirty="0">
                <a:latin typeface="Arial Unicode MS"/>
                <a:cs typeface="Arial Unicode MS"/>
              </a:rPr>
              <a:t>divergen </a:t>
            </a:r>
            <a:r>
              <a:rPr sz="650" spc="35" dirty="0">
                <a:latin typeface="Arial Unicode MS"/>
                <a:cs typeface="Arial Unicode MS"/>
              </a:rPr>
              <a:t>muy </a:t>
            </a:r>
            <a:r>
              <a:rPr sz="650" spc="5" dirty="0">
                <a:latin typeface="Arial Unicode MS"/>
                <a:cs typeface="Arial Unicode MS"/>
              </a:rPr>
              <a:t>cerca </a:t>
            </a:r>
            <a:r>
              <a:rPr sz="650" spc="30" dirty="0">
                <a:latin typeface="Arial Unicode MS"/>
                <a:cs typeface="Arial Unicode MS"/>
              </a:rPr>
              <a:t>o </a:t>
            </a:r>
            <a:r>
              <a:rPr sz="650" spc="15" dirty="0">
                <a:latin typeface="Arial Unicode MS"/>
                <a:cs typeface="Arial Unicode MS"/>
              </a:rPr>
              <a:t>más </a:t>
            </a:r>
            <a:r>
              <a:rPr sz="650" spc="10" dirty="0">
                <a:latin typeface="Arial Unicode MS"/>
                <a:cs typeface="Arial Unicode MS"/>
              </a:rPr>
              <a:t>allá </a:t>
            </a:r>
            <a:r>
              <a:rPr sz="650" spc="20" dirty="0">
                <a:latin typeface="Arial Unicode MS"/>
                <a:cs typeface="Arial Unicode MS"/>
              </a:rPr>
              <a:t>del </a:t>
            </a:r>
            <a:r>
              <a:rPr sz="650" spc="40" dirty="0">
                <a:latin typeface="Arial Unicode MS"/>
                <a:cs typeface="Arial Unicode MS"/>
              </a:rPr>
              <a:t>punto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2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máximo,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no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producen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parte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inestable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laPV </a:t>
            </a:r>
            <a:r>
              <a:rPr sz="650" spc="15" dirty="0">
                <a:latin typeface="Arial Unicode MS"/>
                <a:cs typeface="Arial Unicode MS"/>
              </a:rPr>
              <a:t>relación.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losQV</a:t>
            </a:r>
          </a:p>
          <a:p>
            <a:pPr marL="112395" marR="91440" algn="just">
              <a:lnSpc>
                <a:spcPct val="142300"/>
              </a:lnSpc>
              <a:spcBef>
                <a:spcPts val="10"/>
              </a:spcBef>
            </a:pPr>
            <a:r>
              <a:rPr sz="700" spc="-5" dirty="0">
                <a:latin typeface="Arial Unicode MS"/>
                <a:cs typeface="Arial Unicode MS"/>
              </a:rPr>
              <a:t>Sin </a:t>
            </a:r>
            <a:r>
              <a:rPr sz="700" spc="30" dirty="0">
                <a:latin typeface="Arial Unicode MS"/>
                <a:cs typeface="Arial Unicode MS"/>
              </a:rPr>
              <a:t>embargo,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relación </a:t>
            </a:r>
            <a:r>
              <a:rPr sz="700" spc="-5" dirty="0">
                <a:latin typeface="Arial Unicode MS"/>
                <a:cs typeface="Arial Unicode MS"/>
              </a:rPr>
              <a:t>se </a:t>
            </a:r>
            <a:r>
              <a:rPr sz="700" spc="25" dirty="0">
                <a:latin typeface="Arial Unicode MS"/>
                <a:cs typeface="Arial Unicode MS"/>
              </a:rPr>
              <a:t>puede </a:t>
            </a:r>
            <a:r>
              <a:rPr sz="700" spc="35" dirty="0">
                <a:latin typeface="Arial Unicode MS"/>
                <a:cs typeface="Arial Unicode MS"/>
              </a:rPr>
              <a:t>producir </a:t>
            </a:r>
            <a:r>
              <a:rPr sz="700" spc="20" dirty="0">
                <a:latin typeface="Arial Unicode MS"/>
                <a:cs typeface="Arial Unicode MS"/>
              </a:rPr>
              <a:t>en </a:t>
            </a:r>
            <a:r>
              <a:rPr sz="700" spc="10" dirty="0">
                <a:latin typeface="Arial Unicode MS"/>
                <a:cs typeface="Arial Unicode MS"/>
              </a:rPr>
              <a:t>su </a:t>
            </a:r>
            <a:r>
              <a:rPr sz="700" spc="30" dirty="0">
                <a:latin typeface="Arial Unicode MS"/>
                <a:cs typeface="Arial Unicode MS"/>
              </a:rPr>
              <a:t>totalidad </a:t>
            </a:r>
            <a:r>
              <a:rPr sz="700" spc="25" dirty="0">
                <a:latin typeface="Arial Unicode MS"/>
                <a:cs typeface="Arial Unicode MS"/>
              </a:rPr>
              <a:t>asumiendo </a:t>
            </a:r>
            <a:r>
              <a:rPr sz="700" spc="40" dirty="0">
                <a:latin typeface="Arial Unicode MS"/>
                <a:cs typeface="Arial Unicode MS"/>
              </a:rPr>
              <a:t>un </a:t>
            </a:r>
            <a:r>
              <a:rPr sz="700" spc="20" dirty="0">
                <a:latin typeface="Arial Unicode MS"/>
                <a:cs typeface="Arial Unicode MS"/>
              </a:rPr>
              <a:t>condensador síncrono ficticio en </a:t>
            </a:r>
            <a:r>
              <a:rPr sz="700" spc="40" dirty="0">
                <a:latin typeface="Arial Unicode MS"/>
                <a:cs typeface="Arial Unicode MS"/>
              </a:rPr>
              <a:t>un </a:t>
            </a:r>
            <a:r>
              <a:rPr sz="700" spc="20" dirty="0">
                <a:latin typeface="Arial Unicode MS"/>
                <a:cs typeface="Arial Unicode MS"/>
              </a:rPr>
              <a:t>bus de </a:t>
            </a:r>
            <a:r>
              <a:rPr sz="700" spc="2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carga </a:t>
            </a:r>
            <a:r>
              <a:rPr sz="700" spc="25" dirty="0">
                <a:latin typeface="Arial Unicode MS"/>
                <a:cs typeface="Arial Unicode MS"/>
              </a:rPr>
              <a:t>central </a:t>
            </a:r>
            <a:r>
              <a:rPr sz="700" spc="20" dirty="0">
                <a:latin typeface="Arial Unicode MS"/>
                <a:cs typeface="Arial Unicode MS"/>
              </a:rPr>
              <a:t>en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30" dirty="0">
                <a:latin typeface="Arial Unicode MS"/>
                <a:cs typeface="Arial Unicode MS"/>
              </a:rPr>
              <a:t>centro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5" dirty="0">
                <a:latin typeface="Arial Unicode MS"/>
                <a:cs typeface="Arial Unicode MS"/>
              </a:rPr>
              <a:t>carga </a:t>
            </a:r>
            <a:r>
              <a:rPr sz="700" spc="5" dirty="0">
                <a:latin typeface="Arial Unicode MS"/>
                <a:cs typeface="Arial Unicode MS"/>
              </a:rPr>
              <a:t>(esta </a:t>
            </a:r>
            <a:r>
              <a:rPr sz="700" spc="-5" dirty="0">
                <a:latin typeface="Arial Unicode MS"/>
                <a:cs typeface="Arial Unicode MS"/>
              </a:rPr>
              <a:t>es </a:t>
            </a:r>
            <a:r>
              <a:rPr sz="700" spc="30" dirty="0">
                <a:latin typeface="Arial Unicode MS"/>
                <a:cs typeface="Arial Unicode MS"/>
              </a:rPr>
              <a:t>una </a:t>
            </a:r>
            <a:r>
              <a:rPr sz="700" spc="15" dirty="0">
                <a:latin typeface="Arial Unicode MS"/>
                <a:cs typeface="Arial Unicode MS"/>
              </a:rPr>
              <a:t>técnica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"parametrización" </a:t>
            </a:r>
            <a:r>
              <a:rPr sz="700" spc="30" dirty="0">
                <a:latin typeface="Arial Unicode MS"/>
                <a:cs typeface="Arial Unicode MS"/>
              </a:rPr>
              <a:t>que </a:t>
            </a:r>
            <a:r>
              <a:rPr sz="700" spc="35" dirty="0">
                <a:latin typeface="Arial Unicode MS"/>
                <a:cs typeface="Arial Unicode MS"/>
              </a:rPr>
              <a:t>también </a:t>
            </a:r>
            <a:r>
              <a:rPr sz="700" spc="-5" dirty="0">
                <a:latin typeface="Arial Unicode MS"/>
                <a:cs typeface="Arial Unicode MS"/>
              </a:rPr>
              <a:t>se </a:t>
            </a:r>
            <a:r>
              <a:rPr sz="700" spc="10" dirty="0">
                <a:latin typeface="Arial Unicode MS"/>
                <a:cs typeface="Arial Unicode MS"/>
              </a:rPr>
              <a:t>usa </a:t>
            </a:r>
            <a:r>
              <a:rPr sz="700" spc="20" dirty="0">
                <a:latin typeface="Arial Unicode MS"/>
                <a:cs typeface="Arial Unicode MS"/>
              </a:rPr>
              <a:t>en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30" dirty="0">
                <a:latin typeface="Arial Unicode MS"/>
                <a:cs typeface="Arial Unicode MS"/>
              </a:rPr>
              <a:t>métodos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 continuación </a:t>
            </a:r>
            <a:r>
              <a:rPr sz="700" spc="15" dirty="0">
                <a:latin typeface="Arial Unicode MS"/>
                <a:cs typeface="Arial Unicode MS"/>
              </a:rPr>
              <a:t>descritos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20" dirty="0">
                <a:latin typeface="Arial Unicode MS"/>
                <a:cs typeface="Arial Unicode MS"/>
              </a:rPr>
              <a:t>continuación). </a:t>
            </a:r>
            <a:r>
              <a:rPr sz="700" dirty="0">
                <a:latin typeface="Arial Unicode MS"/>
                <a:cs typeface="Arial Unicode MS"/>
              </a:rPr>
              <a:t>losQV </a:t>
            </a:r>
            <a:r>
              <a:rPr sz="700" spc="-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relación </a:t>
            </a:r>
            <a:r>
              <a:rPr sz="700" spc="-5" dirty="0">
                <a:latin typeface="Arial Unicode MS"/>
                <a:cs typeface="Arial Unicode MS"/>
              </a:rPr>
              <a:t>se </a:t>
            </a:r>
            <a:r>
              <a:rPr sz="700" spc="20" dirty="0">
                <a:latin typeface="Arial Unicode MS"/>
                <a:cs typeface="Arial Unicode MS"/>
              </a:rPr>
              <a:t>traza </a:t>
            </a:r>
            <a:r>
              <a:rPr sz="700" spc="25" dirty="0">
                <a:latin typeface="Arial Unicode MS"/>
                <a:cs typeface="Arial Unicode MS"/>
              </a:rPr>
              <a:t>luego para </a:t>
            </a:r>
            <a:r>
              <a:rPr sz="700" spc="10" dirty="0">
                <a:latin typeface="Arial Unicode MS"/>
                <a:cs typeface="Arial Unicode MS"/>
              </a:rPr>
              <a:t>este </a:t>
            </a:r>
            <a:r>
              <a:rPr sz="700" spc="20" dirty="0">
                <a:latin typeface="Arial Unicode MS"/>
                <a:cs typeface="Arial Unicode MS"/>
              </a:rPr>
              <a:t>bus en </a:t>
            </a:r>
            <a:r>
              <a:rPr sz="700" spc="25" dirty="0">
                <a:latin typeface="Arial Unicode MS"/>
                <a:cs typeface="Arial Unicode MS"/>
              </a:rPr>
              <a:t>particular </a:t>
            </a:r>
            <a:r>
              <a:rPr sz="700" spc="30" dirty="0">
                <a:latin typeface="Arial Unicode MS"/>
                <a:cs typeface="Arial Unicode MS"/>
              </a:rPr>
              <a:t>como </a:t>
            </a:r>
            <a:r>
              <a:rPr sz="700" spc="40" dirty="0">
                <a:latin typeface="Arial Unicode MS"/>
                <a:cs typeface="Arial Unicode MS"/>
              </a:rPr>
              <a:t>un </a:t>
            </a:r>
            <a:r>
              <a:rPr sz="700" spc="4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representante </a:t>
            </a:r>
            <a:r>
              <a:rPr sz="700" spc="20" dirty="0">
                <a:latin typeface="Arial Unicode MS"/>
                <a:cs typeface="Arial Unicode MS"/>
              </a:rPr>
              <a:t>del </a:t>
            </a:r>
            <a:r>
              <a:rPr sz="700" spc="30" dirty="0">
                <a:latin typeface="Arial Unicode MS"/>
                <a:cs typeface="Arial Unicode MS"/>
              </a:rPr>
              <a:t>centro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5" dirty="0">
                <a:latin typeface="Arial Unicode MS"/>
                <a:cs typeface="Arial Unicode MS"/>
              </a:rPr>
              <a:t>carga </a:t>
            </a:r>
            <a:r>
              <a:rPr sz="700" spc="25" dirty="0">
                <a:latin typeface="Arial Unicode MS"/>
                <a:cs typeface="Arial Unicode MS"/>
              </a:rPr>
              <a:t>variando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20" dirty="0">
                <a:latin typeface="Arial Unicode MS"/>
                <a:cs typeface="Arial Unicode MS"/>
              </a:rPr>
              <a:t>voltaje del bus </a:t>
            </a:r>
            <a:r>
              <a:rPr sz="700" spc="15" dirty="0">
                <a:latin typeface="Arial Unicode MS"/>
                <a:cs typeface="Arial Unicode MS"/>
              </a:rPr>
              <a:t>(ahora </a:t>
            </a:r>
            <a:r>
              <a:rPr sz="700" spc="25" dirty="0">
                <a:latin typeface="Arial Unicode MS"/>
                <a:cs typeface="Arial Unicode MS"/>
              </a:rPr>
              <a:t>convertido </a:t>
            </a:r>
            <a:r>
              <a:rPr sz="700" spc="20" dirty="0">
                <a:latin typeface="Arial Unicode MS"/>
                <a:cs typeface="Arial Unicode MS"/>
              </a:rPr>
              <a:t>en </a:t>
            </a:r>
            <a:r>
              <a:rPr sz="700" spc="40" dirty="0">
                <a:latin typeface="Arial Unicode MS"/>
                <a:cs typeface="Arial Unicode MS"/>
              </a:rPr>
              <a:t>un </a:t>
            </a:r>
            <a:r>
              <a:rPr sz="700" spc="20" dirty="0">
                <a:latin typeface="Arial Unicode MS"/>
                <a:cs typeface="Arial Unicode MS"/>
              </a:rPr>
              <a:t>bus de </a:t>
            </a:r>
            <a:r>
              <a:rPr sz="700" spc="30" dirty="0">
                <a:latin typeface="Arial Unicode MS"/>
                <a:cs typeface="Arial Unicode MS"/>
              </a:rPr>
              <a:t>control </a:t>
            </a:r>
            <a:r>
              <a:rPr sz="700" spc="20" dirty="0">
                <a:latin typeface="Arial Unicode MS"/>
                <a:cs typeface="Arial Unicode MS"/>
              </a:rPr>
              <a:t>de voltaje </a:t>
            </a:r>
            <a:r>
              <a:rPr sz="700" spc="2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mediante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adición del condensador </a:t>
            </a:r>
            <a:r>
              <a:rPr sz="700" spc="15" dirty="0">
                <a:latin typeface="Arial Unicode MS"/>
                <a:cs typeface="Arial Unicode MS"/>
              </a:rPr>
              <a:t>síncrono)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30" dirty="0">
                <a:latin typeface="Arial Unicode MS"/>
                <a:cs typeface="Arial Unicode MS"/>
              </a:rPr>
              <a:t>registrando </a:t>
            </a:r>
            <a:r>
              <a:rPr sz="700" spc="10" dirty="0">
                <a:latin typeface="Arial Unicode MS"/>
                <a:cs typeface="Arial Unicode MS"/>
              </a:rPr>
              <a:t>su </a:t>
            </a:r>
            <a:r>
              <a:rPr sz="700" spc="20" dirty="0">
                <a:latin typeface="Arial Unicode MS"/>
                <a:cs typeface="Arial Unicode MS"/>
              </a:rPr>
              <a:t>valor </a:t>
            </a:r>
            <a:r>
              <a:rPr sz="700" spc="30" dirty="0">
                <a:latin typeface="Arial Unicode MS"/>
                <a:cs typeface="Arial Unicode MS"/>
              </a:rPr>
              <a:t>contra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inyección </a:t>
            </a:r>
            <a:r>
              <a:rPr sz="700" spc="20" dirty="0">
                <a:latin typeface="Arial Unicode MS"/>
                <a:cs typeface="Arial Unicode MS"/>
              </a:rPr>
              <a:t>de potencia </a:t>
            </a:r>
            <a:r>
              <a:rPr sz="700" spc="15" dirty="0">
                <a:latin typeface="Arial Unicode MS"/>
                <a:cs typeface="Arial Unicode MS"/>
              </a:rPr>
              <a:t>reactiva </a:t>
            </a:r>
            <a:r>
              <a:rPr sz="700" spc="20" dirty="0">
                <a:latin typeface="Arial Unicode MS"/>
                <a:cs typeface="Arial Unicode MS"/>
              </a:rPr>
              <a:t>del </a:t>
            </a:r>
            <a:r>
              <a:rPr sz="700" spc="2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síncrono.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condensador.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30" dirty="0">
                <a:latin typeface="Arial Unicode MS"/>
                <a:cs typeface="Arial Unicode MS"/>
              </a:rPr>
              <a:t>Si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límites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capacidad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potencia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reactiva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condensador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síncrono</a:t>
            </a:r>
            <a:r>
              <a:rPr sz="700" spc="-5" dirty="0">
                <a:latin typeface="Arial Unicode MS"/>
                <a:cs typeface="Arial Unicode MS"/>
              </a:rPr>
              <a:t> se </a:t>
            </a:r>
            <a:r>
              <a:rPr sz="700" spc="15" dirty="0">
                <a:latin typeface="Arial Unicode MS"/>
                <a:cs typeface="Arial Unicode MS"/>
              </a:rPr>
              <a:t>hacen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muy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altos,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algoritmo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solución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flujo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potencia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siempre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convergerá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ambos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lados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condensador.QV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relación.</a:t>
            </a:r>
            <a:endParaRPr sz="700"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10"/>
              </a:spcBef>
            </a:pPr>
            <a:endParaRPr sz="1000" dirty="0">
              <a:latin typeface="Arial Unicode MS"/>
              <a:cs typeface="Arial Unicode MS"/>
            </a:endParaRPr>
          </a:p>
          <a:p>
            <a:pPr marL="505459" lvl="2" indent="-392430" algn="just">
              <a:lnSpc>
                <a:spcPct val="100000"/>
              </a:lnSpc>
              <a:buFont typeface="Arial Unicode MS"/>
              <a:buAutoNum type="arabicPeriod" startAt="2"/>
              <a:tabLst>
                <a:tab pos="506095" algn="l"/>
              </a:tabLst>
            </a:pPr>
            <a:r>
              <a:rPr sz="1000" b="1" spc="40" dirty="0">
                <a:latin typeface="Arial Unicode MS"/>
                <a:cs typeface="Arial Unicode MS"/>
              </a:rPr>
              <a:t>Métodos</a:t>
            </a:r>
            <a:r>
              <a:rPr sz="1000" b="1" spc="-35" dirty="0">
                <a:latin typeface="Arial Unicode MS"/>
                <a:cs typeface="Arial Unicode MS"/>
              </a:rPr>
              <a:t> </a:t>
            </a:r>
            <a:r>
              <a:rPr sz="1000" b="1" spc="30" dirty="0">
                <a:latin typeface="Arial Unicode MS"/>
                <a:cs typeface="Arial Unicode MS"/>
              </a:rPr>
              <a:t>de</a:t>
            </a:r>
            <a:r>
              <a:rPr sz="1000" b="1" spc="-35" dirty="0">
                <a:latin typeface="Arial Unicode MS"/>
                <a:cs typeface="Arial Unicode MS"/>
              </a:rPr>
              <a:t> </a:t>
            </a:r>
            <a:r>
              <a:rPr sz="1000" b="1" spc="35" dirty="0">
                <a:latin typeface="Arial Unicode MS"/>
                <a:cs typeface="Arial Unicode MS"/>
              </a:rPr>
              <a:t>continuación</a:t>
            </a:r>
            <a:endParaRPr sz="1000" b="1" dirty="0">
              <a:latin typeface="Arial Unicode MS"/>
              <a:cs typeface="Arial Unicode MS"/>
            </a:endParaRPr>
          </a:p>
          <a:p>
            <a:pPr marL="113664" marR="106045" algn="just">
              <a:lnSpc>
                <a:spcPct val="153400"/>
              </a:lnSpc>
              <a:spcBef>
                <a:spcPts val="525"/>
              </a:spcBef>
            </a:pPr>
            <a:r>
              <a:rPr sz="650" spc="15" dirty="0">
                <a:latin typeface="Arial Unicode MS"/>
                <a:cs typeface="Arial Unicode MS"/>
              </a:rPr>
              <a:t>Una </a:t>
            </a:r>
            <a:r>
              <a:rPr sz="650" spc="10" dirty="0">
                <a:latin typeface="Arial Unicode MS"/>
                <a:cs typeface="Arial Unicode MS"/>
              </a:rPr>
              <a:t>técnica </a:t>
            </a:r>
            <a:r>
              <a:rPr sz="650" spc="30" dirty="0">
                <a:latin typeface="Arial Unicode MS"/>
                <a:cs typeface="Arial Unicode MS"/>
              </a:rPr>
              <a:t>popular </a:t>
            </a:r>
            <a:r>
              <a:rPr sz="650" spc="5" dirty="0">
                <a:latin typeface="Arial Unicode MS"/>
                <a:cs typeface="Arial Unicode MS"/>
              </a:rPr>
              <a:t>y </a:t>
            </a:r>
            <a:r>
              <a:rPr sz="650" spc="25" dirty="0">
                <a:latin typeface="Arial Unicode MS"/>
                <a:cs typeface="Arial Unicode MS"/>
              </a:rPr>
              <a:t>robusta </a:t>
            </a:r>
            <a:r>
              <a:rPr sz="650" spc="20" dirty="0">
                <a:latin typeface="Arial Unicode MS"/>
                <a:cs typeface="Arial Unicode MS"/>
              </a:rPr>
              <a:t>para </a:t>
            </a:r>
            <a:r>
              <a:rPr sz="650" spc="30" dirty="0">
                <a:latin typeface="Arial Unicode MS"/>
                <a:cs typeface="Arial Unicode MS"/>
              </a:rPr>
              <a:t>obtener </a:t>
            </a:r>
            <a:r>
              <a:rPr sz="650" spc="25" dirty="0">
                <a:latin typeface="Arial Unicode MS"/>
                <a:cs typeface="Arial Unicode MS"/>
              </a:rPr>
              <a:t>una </a:t>
            </a:r>
            <a:r>
              <a:rPr sz="650" spc="-45" dirty="0">
                <a:latin typeface="Arial Unicode MS"/>
                <a:cs typeface="Arial Unicode MS"/>
              </a:rPr>
              <a:t>PV </a:t>
            </a:r>
            <a:r>
              <a:rPr sz="650" spc="5" dirty="0">
                <a:latin typeface="Arial Unicode MS"/>
                <a:cs typeface="Arial Unicode MS"/>
              </a:rPr>
              <a:t>y </a:t>
            </a:r>
            <a:r>
              <a:rPr sz="650" spc="-10" dirty="0">
                <a:latin typeface="Arial Unicode MS"/>
                <a:cs typeface="Arial Unicode MS"/>
              </a:rPr>
              <a:t>= </a:t>
            </a:r>
            <a:r>
              <a:rPr sz="650" spc="30" dirty="0">
                <a:latin typeface="Arial Unicode MS"/>
                <a:cs typeface="Arial Unicode MS"/>
              </a:rPr>
              <a:t>o </a:t>
            </a:r>
            <a:r>
              <a:rPr sz="650" spc="-25" dirty="0">
                <a:latin typeface="Arial Unicode MS"/>
                <a:cs typeface="Arial Unicode MS"/>
              </a:rPr>
              <a:t>QV </a:t>
            </a:r>
            <a:r>
              <a:rPr sz="650" spc="10" dirty="0">
                <a:latin typeface="Arial Unicode MS"/>
                <a:cs typeface="Arial Unicode MS"/>
              </a:rPr>
              <a:t>curvas </a:t>
            </a:r>
            <a:r>
              <a:rPr sz="650" spc="-5" dirty="0">
                <a:latin typeface="Arial Unicode MS"/>
                <a:cs typeface="Arial Unicode MS"/>
              </a:rPr>
              <a:t>es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35" dirty="0">
                <a:latin typeface="Arial Unicode MS"/>
                <a:cs typeface="Arial Unicode MS"/>
              </a:rPr>
              <a:t>método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25" dirty="0">
                <a:latin typeface="Arial Unicode MS"/>
                <a:cs typeface="Arial Unicode MS"/>
              </a:rPr>
              <a:t>continuación </a:t>
            </a:r>
            <a:r>
              <a:rPr sz="650" dirty="0">
                <a:latin typeface="Arial Unicode MS"/>
                <a:cs typeface="Arial Unicode MS"/>
              </a:rPr>
              <a:t>(Cañizares, 2002). </a:t>
            </a:r>
            <a:r>
              <a:rPr sz="650" spc="-10" dirty="0">
                <a:latin typeface="Arial Unicode MS"/>
                <a:cs typeface="Arial Unicode MS"/>
              </a:rPr>
              <a:t>Esta 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metodología </a:t>
            </a:r>
            <a:r>
              <a:rPr sz="650" spc="15" dirty="0">
                <a:latin typeface="Arial Unicode MS"/>
                <a:cs typeface="Arial Unicode MS"/>
              </a:rPr>
              <a:t>consta básicamente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dos </a:t>
            </a:r>
            <a:r>
              <a:rPr sz="650" spc="5" dirty="0">
                <a:latin typeface="Arial Unicode MS"/>
                <a:cs typeface="Arial Unicode MS"/>
              </a:rPr>
              <a:t>pasos </a:t>
            </a:r>
            <a:r>
              <a:rPr sz="650" spc="10" dirty="0">
                <a:latin typeface="Arial Unicode MS"/>
                <a:cs typeface="Arial Unicode MS"/>
              </a:rPr>
              <a:t>basados</a:t>
            </a:r>
            <a:r>
              <a:rPr sz="650" spc="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30" dirty="0">
                <a:latin typeface="Arial Unicode MS"/>
                <a:cs typeface="Arial Unicode MS"/>
              </a:rPr>
              <a:t>flujo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potencia: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30" dirty="0">
                <a:latin typeface="Arial Unicode MS"/>
                <a:cs typeface="Arial Unicode MS"/>
              </a:rPr>
              <a:t>predictor </a:t>
            </a:r>
            <a:r>
              <a:rPr sz="650" spc="5" dirty="0">
                <a:latin typeface="Arial Unicode MS"/>
                <a:cs typeface="Arial Unicode MS"/>
              </a:rPr>
              <a:t>y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20" dirty="0">
                <a:latin typeface="Arial Unicode MS"/>
                <a:cs typeface="Arial Unicode MS"/>
              </a:rPr>
              <a:t>corrector, </a:t>
            </a:r>
            <a:r>
              <a:rPr sz="650" spc="25" dirty="0">
                <a:latin typeface="Arial Unicode MS"/>
                <a:cs typeface="Arial Unicode MS"/>
              </a:rPr>
              <a:t>como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25" dirty="0">
                <a:latin typeface="Arial Unicode MS"/>
                <a:cs typeface="Arial Unicode MS"/>
              </a:rPr>
              <a:t>ilustra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25" dirty="0">
                <a:latin typeface="Arial Unicode MS"/>
                <a:cs typeface="Arial Unicode MS"/>
              </a:rPr>
              <a:t> </a:t>
            </a:r>
            <a:r>
              <a:rPr sz="650" spc="15" dirty="0">
                <a:solidFill>
                  <a:srgbClr val="0000FF"/>
                </a:solidFill>
                <a:latin typeface="Arial Unicode MS"/>
                <a:cs typeface="Arial Unicode MS"/>
              </a:rPr>
              <a:t>Figura</a:t>
            </a:r>
            <a:r>
              <a:rPr sz="650" spc="-10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0000FF"/>
                </a:solidFill>
                <a:latin typeface="Arial Unicode MS"/>
                <a:cs typeface="Arial Unicode MS"/>
              </a:rPr>
              <a:t>10.10</a:t>
            </a:r>
            <a:r>
              <a:rPr sz="650" dirty="0">
                <a:latin typeface="Arial Unicode MS"/>
                <a:cs typeface="Arial Unicode MS"/>
              </a:rPr>
              <a:t>.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paso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predictor,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una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estimación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  <a:hlinkClick r:id="rId2" action="ppaction://hlinksldjump"/>
              </a:rPr>
              <a:t>de</a:t>
            </a:r>
            <a:r>
              <a:rPr sz="650" spc="-10" dirty="0">
                <a:latin typeface="Arial Unicode MS"/>
                <a:cs typeface="Arial Unicode MS"/>
                <a:hlinkClick r:id="rId2" action="ppaction://hlinksldjump"/>
              </a:rPr>
              <a:t> </a:t>
            </a:r>
            <a:r>
              <a:rPr sz="650" spc="10" dirty="0">
                <a:latin typeface="Arial Unicode MS"/>
                <a:cs typeface="Arial Unicode MS"/>
                <a:hlinkClick r:id="rId2" action="ppaction://hlinksldjump"/>
              </a:rPr>
              <a:t>la</a:t>
            </a:r>
            <a:r>
              <a:rPr sz="650" spc="-5" dirty="0">
                <a:latin typeface="Arial Unicode MS"/>
                <a:cs typeface="Arial Unicode MS"/>
                <a:hlinkClick r:id="rId2" action="ppaction://hlinksldjump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solución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flujo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para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una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cargaPAG </a:t>
            </a:r>
            <a:r>
              <a:rPr sz="650" spc="-25" dirty="0">
                <a:latin typeface="Arial Unicode MS"/>
                <a:cs typeface="Arial Unicode MS"/>
              </a:rPr>
              <a:t>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aumento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(punto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2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figura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10.10)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determina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con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base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solución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inicial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(punto</a:t>
            </a:r>
            <a:r>
              <a:rPr sz="650" spc="-10" dirty="0">
                <a:latin typeface="Arial Unicode MS"/>
                <a:cs typeface="Arial Unicode MS"/>
              </a:rPr>
              <a:t> 1)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una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estimación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cambios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variables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flujo </a:t>
            </a:r>
            <a:r>
              <a:rPr sz="650" spc="3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 potencia </a:t>
            </a:r>
            <a:r>
              <a:rPr sz="650" spc="25" dirty="0">
                <a:latin typeface="Arial Unicode MS"/>
                <a:cs typeface="Arial Unicode MS"/>
              </a:rPr>
              <a:t>(por </a:t>
            </a:r>
            <a:r>
              <a:rPr sz="650" spc="20" dirty="0">
                <a:latin typeface="Arial Unicode MS"/>
                <a:cs typeface="Arial Unicode MS"/>
              </a:rPr>
              <a:t>ejemplo, </a:t>
            </a:r>
            <a:r>
              <a:rPr sz="650" spc="15" dirty="0">
                <a:latin typeface="Arial Unicode MS"/>
                <a:cs typeface="Arial Unicode MS"/>
              </a:rPr>
              <a:t>voltajes </a:t>
            </a:r>
            <a:r>
              <a:rPr sz="650" spc="5" dirty="0">
                <a:latin typeface="Arial Unicode MS"/>
                <a:cs typeface="Arial Unicode MS"/>
              </a:rPr>
              <a:t>y </a:t>
            </a:r>
            <a:r>
              <a:rPr sz="650" spc="20" dirty="0">
                <a:latin typeface="Arial Unicode MS"/>
                <a:cs typeface="Arial Unicode MS"/>
              </a:rPr>
              <a:t>ángulos de </a:t>
            </a:r>
            <a:r>
              <a:rPr sz="650" spc="5" dirty="0">
                <a:latin typeface="Arial Unicode MS"/>
                <a:cs typeface="Arial Unicode MS"/>
              </a:rPr>
              <a:t>bus). </a:t>
            </a:r>
            <a:r>
              <a:rPr sz="650" spc="-10" dirty="0">
                <a:latin typeface="Arial Unicode MS"/>
                <a:cs typeface="Arial Unicode MS"/>
              </a:rPr>
              <a:t>Esta </a:t>
            </a:r>
            <a:r>
              <a:rPr sz="650" spc="20" dirty="0">
                <a:latin typeface="Arial Unicode MS"/>
                <a:cs typeface="Arial Unicode MS"/>
              </a:rPr>
              <a:t>estimación </a:t>
            </a:r>
            <a:r>
              <a:rPr sz="650" spc="25" dirty="0">
                <a:latin typeface="Arial Unicode MS"/>
                <a:cs typeface="Arial Unicode MS"/>
              </a:rPr>
              <a:t>puede </a:t>
            </a:r>
            <a:r>
              <a:rPr sz="650" spc="10" dirty="0">
                <a:latin typeface="Arial Unicode MS"/>
                <a:cs typeface="Arial Unicode MS"/>
              </a:rPr>
              <a:t>calcularse </a:t>
            </a:r>
            <a:r>
              <a:rPr sz="650" spc="25" dirty="0">
                <a:latin typeface="Arial Unicode MS"/>
                <a:cs typeface="Arial Unicode MS"/>
              </a:rPr>
              <a:t>utilizando una </a:t>
            </a:r>
            <a:r>
              <a:rPr sz="650" spc="15" dirty="0">
                <a:latin typeface="Arial Unicode MS"/>
                <a:cs typeface="Arial Unicode MS"/>
              </a:rPr>
              <a:t>linealización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dirty="0">
                <a:latin typeface="Arial Unicode MS"/>
                <a:cs typeface="Arial Unicode MS"/>
              </a:rPr>
              <a:t>las </a:t>
            </a:r>
            <a:r>
              <a:rPr sz="650" spc="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ecuaciones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flujo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potencia,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es </a:t>
            </a:r>
            <a:r>
              <a:rPr sz="650" spc="15" dirty="0">
                <a:latin typeface="Arial Unicode MS"/>
                <a:cs typeface="Arial Unicode MS"/>
              </a:rPr>
              <a:t>decir,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determinando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"vector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tangente"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variedad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soluciones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flujo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potencia.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Por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tanto,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ejemplo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muestra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figura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10.10:</a:t>
            </a:r>
          </a:p>
          <a:p>
            <a:pPr algn="just">
              <a:lnSpc>
                <a:spcPct val="100000"/>
              </a:lnSpc>
              <a:spcBef>
                <a:spcPts val="20"/>
              </a:spcBef>
            </a:pPr>
            <a:endParaRPr sz="800"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en-US" sz="9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en-US" sz="900"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en-US" sz="9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en-US" sz="9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en-US" sz="900"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sz="900" dirty="0">
              <a:latin typeface="Arial Unicode MS"/>
              <a:cs typeface="Arial Unicode MS"/>
            </a:endParaRPr>
          </a:p>
          <a:p>
            <a:pPr marL="113664" algn="just">
              <a:lnSpc>
                <a:spcPct val="100000"/>
              </a:lnSpc>
              <a:spcBef>
                <a:spcPts val="5"/>
              </a:spcBef>
            </a:pPr>
            <a:r>
              <a:rPr sz="700" spc="30" dirty="0">
                <a:latin typeface="Arial Unicode MS"/>
                <a:cs typeface="Arial Unicode MS"/>
              </a:rPr>
              <a:t>dónde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60" dirty="0">
                <a:latin typeface="Arial Unicode MS"/>
                <a:cs typeface="Arial Unicode MS"/>
              </a:rPr>
              <a:t>J</a:t>
            </a:r>
            <a:r>
              <a:rPr sz="450" spc="-60" dirty="0">
                <a:latin typeface="Arial Unicode MS"/>
                <a:cs typeface="Arial Unicode MS"/>
              </a:rPr>
              <a:t>PF1</a:t>
            </a:r>
            <a:r>
              <a:rPr sz="450" spc="-5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jacobiano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ecuaciones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flujo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 err="1" smtClean="0">
                <a:latin typeface="Arial Unicode MS"/>
                <a:cs typeface="Arial Unicode MS"/>
              </a:rPr>
              <a:t>potencia</a:t>
            </a:r>
            <a:r>
              <a:rPr lang="en-US" sz="700" spc="20" dirty="0" smtClean="0">
                <a:latin typeface="Arial Unicode MS"/>
                <a:cs typeface="Arial Unicode MS"/>
              </a:rPr>
              <a:t>               </a:t>
            </a:r>
            <a:r>
              <a:rPr sz="700" spc="-35" dirty="0" smtClean="0">
                <a:latin typeface="Arial Unicode MS"/>
                <a:cs typeface="Arial Unicode MS"/>
              </a:rPr>
              <a:t>,</a:t>
            </a:r>
            <a:r>
              <a:rPr sz="700" spc="-10" dirty="0" smtClean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evaluado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punto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operación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1;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60" dirty="0">
                <a:latin typeface="Arial Unicode MS"/>
                <a:cs typeface="Arial Unicode MS"/>
              </a:rPr>
              <a:t>X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es</a:t>
            </a:r>
            <a:endParaRPr sz="700" dirty="0">
              <a:latin typeface="Arial Unicode MS"/>
              <a:cs typeface="Arial Unicode MS"/>
            </a:endParaRPr>
          </a:p>
          <a:p>
            <a:pPr marL="113664" marR="87630" algn="just">
              <a:lnSpc>
                <a:spcPts val="1190"/>
              </a:lnSpc>
              <a:spcBef>
                <a:spcPts val="95"/>
              </a:spcBef>
            </a:pP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vector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variables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flujo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(los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voltajes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bus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son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parte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 smtClean="0">
                <a:latin typeface="Arial Unicode MS"/>
                <a:cs typeface="Arial Unicode MS"/>
              </a:rPr>
              <a:t>de</a:t>
            </a:r>
            <a:r>
              <a:rPr lang="en-US" sz="650" spc="20" dirty="0" smtClean="0">
                <a:latin typeface="Arial Unicode MS"/>
                <a:cs typeface="Arial Unicode MS"/>
              </a:rPr>
              <a:t> x) </a:t>
            </a:r>
            <a:r>
              <a:rPr sz="650" spc="-10" dirty="0" smtClean="0">
                <a:latin typeface="Arial Unicode MS"/>
                <a:cs typeface="Arial Unicode MS"/>
              </a:rPr>
              <a:t> </a:t>
            </a:r>
            <a:r>
              <a:rPr lang="en-US" sz="650" spc="-10" dirty="0" smtClean="0">
                <a:latin typeface="Arial Unicode MS"/>
                <a:cs typeface="Arial Unicode MS"/>
              </a:rPr>
              <a:t>                      </a:t>
            </a:r>
            <a:r>
              <a:rPr sz="650" spc="-5" dirty="0" err="1" smtClean="0">
                <a:latin typeface="Arial Unicode MS"/>
                <a:cs typeface="Arial Unicode MS"/>
              </a:rPr>
              <a:t>es</a:t>
            </a:r>
            <a:r>
              <a:rPr sz="650" spc="-10" dirty="0" smtClean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derivada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parcial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ecuaciones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flujo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con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respecto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al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parámetro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cambiante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35" dirty="0">
                <a:latin typeface="Arial Unicode MS"/>
                <a:cs typeface="Arial Unicode MS"/>
              </a:rPr>
              <a:t>PAG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evaluado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punto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operación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1;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640" y="7162800"/>
            <a:ext cx="1262940" cy="6142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7946637"/>
            <a:ext cx="381000" cy="10872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000" y="8077200"/>
            <a:ext cx="457200" cy="10779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 txBox="1"/>
          <p:nvPr/>
        </p:nvSpPr>
        <p:spPr>
          <a:xfrm>
            <a:off x="694339" y="3594751"/>
            <a:ext cx="18624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b="1" spc="-25" dirty="0">
                <a:latin typeface="Arial Unicode MS"/>
                <a:cs typeface="Arial Unicode MS"/>
              </a:rPr>
              <a:t>FIGURA</a:t>
            </a:r>
            <a:r>
              <a:rPr sz="650" b="1" spc="-15" dirty="0">
                <a:latin typeface="Arial Unicode MS"/>
                <a:cs typeface="Arial Unicode MS"/>
              </a:rPr>
              <a:t> </a:t>
            </a:r>
            <a:r>
              <a:rPr sz="650" b="1" spc="5" dirty="0">
                <a:latin typeface="Arial Unicode MS"/>
                <a:cs typeface="Arial Unicode MS"/>
              </a:rPr>
              <a:t>10.10</a:t>
            </a:r>
            <a:r>
              <a:rPr sz="650" b="1" spc="-15" dirty="0">
                <a:latin typeface="Arial Unicode MS"/>
                <a:cs typeface="Arial Unicode MS"/>
              </a:rPr>
              <a:t> </a:t>
            </a:r>
            <a:r>
              <a:rPr sz="650" b="1" spc="10" dirty="0">
                <a:latin typeface="Arial Unicode MS"/>
                <a:cs typeface="Arial Unicode MS"/>
              </a:rPr>
              <a:t>Flujo</a:t>
            </a:r>
            <a:r>
              <a:rPr sz="650" b="1" spc="-15" dirty="0">
                <a:latin typeface="Arial Unicode MS"/>
                <a:cs typeface="Arial Unicode MS"/>
              </a:rPr>
              <a:t> </a:t>
            </a:r>
            <a:r>
              <a:rPr sz="650" b="1" spc="20" dirty="0">
                <a:latin typeface="Arial Unicode MS"/>
                <a:cs typeface="Arial Unicode MS"/>
              </a:rPr>
              <a:t>de</a:t>
            </a:r>
            <a:r>
              <a:rPr sz="650" b="1" spc="-10" dirty="0">
                <a:latin typeface="Arial Unicode MS"/>
                <a:cs typeface="Arial Unicode MS"/>
              </a:rPr>
              <a:t> </a:t>
            </a:r>
            <a:r>
              <a:rPr sz="650" b="1" spc="15" dirty="0">
                <a:latin typeface="Arial Unicode MS"/>
                <a:cs typeface="Arial Unicode MS"/>
              </a:rPr>
              <a:t>energía</a:t>
            </a:r>
            <a:r>
              <a:rPr sz="650" b="1" spc="-15" dirty="0">
                <a:latin typeface="Arial Unicode MS"/>
                <a:cs typeface="Arial Unicode MS"/>
              </a:rPr>
              <a:t> </a:t>
            </a:r>
            <a:r>
              <a:rPr sz="650" b="1" spc="20" dirty="0">
                <a:latin typeface="Arial Unicode MS"/>
                <a:cs typeface="Arial Unicode MS"/>
              </a:rPr>
              <a:t>de</a:t>
            </a:r>
            <a:r>
              <a:rPr sz="650" b="1" spc="-15" dirty="0">
                <a:latin typeface="Arial Unicode MS"/>
                <a:cs typeface="Arial Unicode MS"/>
              </a:rPr>
              <a:t> </a:t>
            </a:r>
            <a:r>
              <a:rPr sz="650" b="1" spc="20" dirty="0">
                <a:latin typeface="Arial Unicode MS"/>
                <a:cs typeface="Arial Unicode MS"/>
              </a:rPr>
              <a:t>continuación.</a:t>
            </a:r>
            <a:endParaRPr sz="650" b="1" dirty="0">
              <a:latin typeface="Arial Unicode MS"/>
              <a:cs typeface="Arial Unicode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94278" y="3965787"/>
            <a:ext cx="5023485" cy="23550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670" algn="just">
              <a:lnSpc>
                <a:spcPct val="142400"/>
              </a:lnSpc>
              <a:spcBef>
                <a:spcPts val="100"/>
              </a:spcBef>
            </a:pP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mitades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garantizar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solución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paso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corrector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" dirty="0">
                <a:latin typeface="Arial" panose="020B0604020202020204" pitchFamily="34" charset="0"/>
                <a:cs typeface="Arial" panose="020B0604020202020204" pitchFamily="34" charset="0"/>
              </a:rPr>
              <a:t>cerca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40" dirty="0"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5" dirty="0">
                <a:latin typeface="Arial" panose="020B0604020202020204" pitchFamily="34" charset="0"/>
                <a:cs typeface="Arial" panose="020B0604020202020204" pitchFamily="34" charset="0"/>
              </a:rPr>
              <a:t>máximo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carga,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evitando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así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necesidad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700" spc="-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40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paso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 parametrización.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Observe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el paso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predictor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consiste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básicamente en </a:t>
            </a:r>
            <a:r>
              <a:rPr sz="700" spc="35" dirty="0">
                <a:latin typeface="Arial" panose="020B0604020202020204" pitchFamily="34" charset="0"/>
                <a:cs typeface="Arial" panose="020B0604020202020204" pitchFamily="34" charset="0"/>
              </a:rPr>
              <a:t>determinar 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sensibilidades </a:t>
            </a:r>
            <a:r>
              <a:rPr sz="700" spc="-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variables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sz="7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7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respecto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cambios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sz="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 err="1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sz="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7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80645" indent="120014" algn="just">
              <a:lnSpc>
                <a:spcPts val="1200"/>
              </a:lnSpc>
              <a:spcBef>
                <a:spcPts val="95"/>
              </a:spcBef>
            </a:pPr>
            <a:r>
              <a:rPr sz="600" spc="-2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10" dirty="0">
                <a:latin typeface="Arial" panose="020B0604020202020204" pitchFamily="34" charset="0"/>
                <a:cs typeface="Arial" panose="020B0604020202020204" pitchFamily="34" charset="0"/>
              </a:rPr>
              <a:t>paso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0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5" dirty="0">
                <a:latin typeface="Arial" panose="020B0604020202020204" pitchFamily="34" charset="0"/>
                <a:cs typeface="Arial" panose="020B0604020202020204" pitchFamily="34" charset="0"/>
              </a:rPr>
              <a:t>corrector</a:t>
            </a:r>
            <a:r>
              <a:rPr sz="6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0" dirty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10" dirty="0"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30" dirty="0">
                <a:latin typeface="Arial" panose="020B0604020202020204" pitchFamily="34" charset="0"/>
                <a:cs typeface="Arial" panose="020B0604020202020204" pitchFamily="34" charset="0"/>
              </a:rPr>
              <a:t>tan</a:t>
            </a:r>
            <a:r>
              <a:rPr sz="6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0" dirty="0">
                <a:latin typeface="Arial" panose="020B0604020202020204" pitchFamily="34" charset="0"/>
                <a:cs typeface="Arial" panose="020B0604020202020204" pitchFamily="34" charset="0"/>
              </a:rPr>
              <a:t>simple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5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15" dirty="0">
                <a:latin typeface="Arial" panose="020B0604020202020204" pitchFamily="34" charset="0"/>
                <a:cs typeface="Arial" panose="020B0604020202020204" pitchFamily="34" charset="0"/>
              </a:rPr>
              <a:t>resolver</a:t>
            </a:r>
            <a:r>
              <a:rPr sz="6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10" dirty="0">
                <a:latin typeface="Arial" panose="020B0604020202020204" pitchFamily="34" charset="0"/>
                <a:cs typeface="Arial" panose="020B0604020202020204" pitchFamily="34" charset="0"/>
              </a:rPr>
              <a:t>ecuaciones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5" dirty="0"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0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6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0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600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sz="600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450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45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0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5" dirty="0">
                <a:latin typeface="Arial" panose="020B0604020202020204" pitchFamily="34" charset="0"/>
                <a:cs typeface="Arial" panose="020B0604020202020204" pitchFamily="34" charset="0"/>
              </a:rPr>
              <a:t>obtener</a:t>
            </a:r>
            <a:r>
              <a:rPr sz="6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10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35" dirty="0"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6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0" dirty="0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5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1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30" dirty="0">
                <a:latin typeface="Arial" panose="020B0604020202020204" pitchFamily="34" charset="0"/>
                <a:cs typeface="Arial" panose="020B0604020202020204" pitchFamily="34" charset="0"/>
              </a:rPr>
              <a:t>figura</a:t>
            </a:r>
            <a:r>
              <a:rPr sz="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dirty="0">
                <a:latin typeface="Arial" panose="020B0604020202020204" pitchFamily="34" charset="0"/>
                <a:cs typeface="Arial" panose="020B0604020202020204" pitchFamily="34" charset="0"/>
              </a:rPr>
              <a:t>10.10,</a:t>
            </a:r>
            <a:r>
              <a:rPr sz="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0" dirty="0">
                <a:latin typeface="Arial" panose="020B0604020202020204" pitchFamily="34" charset="0"/>
                <a:cs typeface="Arial" panose="020B0604020202020204" pitchFamily="34" charset="0"/>
              </a:rPr>
              <a:t>usando</a:t>
            </a:r>
            <a:r>
              <a:rPr sz="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10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10" dirty="0">
                <a:latin typeface="Arial" panose="020B0604020202020204" pitchFamily="34" charset="0"/>
                <a:cs typeface="Arial" panose="020B0604020202020204" pitchFamily="34" charset="0"/>
              </a:rPr>
              <a:t>valores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0" dirty="0">
                <a:latin typeface="Arial" panose="020B0604020202020204" pitchFamily="34" charset="0"/>
                <a:cs typeface="Arial" panose="020B0604020202020204" pitchFamily="34" charset="0"/>
              </a:rPr>
              <a:t>estimados</a:t>
            </a:r>
            <a:r>
              <a:rPr sz="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-5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sz="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30" dirty="0">
                <a:latin typeface="Arial" panose="020B0604020202020204" pitchFamily="34" charset="0"/>
                <a:cs typeface="Arial" panose="020B0604020202020204" pitchFamily="34" charset="0"/>
              </a:rPr>
              <a:t>obtenido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3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10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5" dirty="0">
                <a:latin typeface="Arial" panose="020B0604020202020204" pitchFamily="34" charset="0"/>
                <a:cs typeface="Arial" panose="020B0604020202020204" pitchFamily="34" charset="0"/>
              </a:rPr>
              <a:t>predictor</a:t>
            </a:r>
            <a:r>
              <a:rPr sz="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5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20" dirty="0">
                <a:latin typeface="Arial" panose="020B0604020202020204" pitchFamily="34" charset="0"/>
                <a:cs typeface="Arial" panose="020B0604020202020204" pitchFamily="34" charset="0"/>
              </a:rPr>
              <a:t>conjeturas</a:t>
            </a:r>
            <a:r>
              <a:rPr sz="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" spc="10" dirty="0">
                <a:latin typeface="Arial" panose="020B0604020202020204" pitchFamily="34" charset="0"/>
                <a:cs typeface="Arial" panose="020B0604020202020204" pitchFamily="34" charset="0"/>
              </a:rPr>
              <a:t>iniciales.</a:t>
            </a:r>
            <a:endParaRPr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1190"/>
              </a:lnSpc>
            </a:pPr>
            <a:r>
              <a:rPr sz="750" spc="20" dirty="0">
                <a:latin typeface="Arial" panose="020B0604020202020204" pitchFamily="34" charset="0"/>
                <a:cs typeface="Arial" panose="020B0604020202020204" pitchFamily="34" charset="0"/>
              </a:rPr>
              <a:t>También</a:t>
            </a:r>
            <a:r>
              <a:rPr sz="7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spc="-5" dirty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750" spc="30" dirty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sz="7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spc="25" dirty="0">
                <a:latin typeface="Arial" panose="020B0604020202020204" pitchFamily="34" charset="0"/>
                <a:cs typeface="Arial" panose="020B0604020202020204" pitchFamily="34" charset="0"/>
              </a:rPr>
              <a:t>utilizar</a:t>
            </a:r>
            <a:r>
              <a:rPr sz="7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spc="25" dirty="0">
                <a:latin typeface="Arial" panose="020B0604020202020204" pitchFamily="34" charset="0"/>
                <a:cs typeface="Arial" panose="020B0604020202020204" pitchFamily="34" charset="0"/>
              </a:rPr>
              <a:t>otras</a:t>
            </a:r>
            <a:r>
              <a:rPr sz="7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spc="10" dirty="0">
                <a:latin typeface="Arial" panose="020B0604020202020204" pitchFamily="34" charset="0"/>
                <a:cs typeface="Arial" panose="020B0604020202020204" pitchFamily="34" charset="0"/>
              </a:rPr>
              <a:t>técnicas</a:t>
            </a:r>
            <a:r>
              <a:rPr sz="7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spc="20" dirty="0"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sz="7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spc="15" dirty="0">
                <a:latin typeface="Arial" panose="020B0604020202020204" pitchFamily="34" charset="0"/>
                <a:cs typeface="Arial" panose="020B0604020202020204" pitchFamily="34" charset="0"/>
              </a:rPr>
              <a:t>sofisticadas</a:t>
            </a:r>
            <a:r>
              <a:rPr sz="7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spc="5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7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spc="30" dirty="0">
                <a:latin typeface="Arial" panose="020B0604020202020204" pitchFamily="34" charset="0"/>
                <a:cs typeface="Arial" panose="020B0604020202020204" pitchFamily="34" charset="0"/>
              </a:rPr>
              <a:t>computacionalmente</a:t>
            </a:r>
            <a:r>
              <a:rPr sz="7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spc="20" dirty="0">
                <a:latin typeface="Arial" panose="020B0604020202020204" pitchFamily="34" charset="0"/>
                <a:cs typeface="Arial" panose="020B0604020202020204" pitchFamily="34" charset="0"/>
              </a:rPr>
              <a:t>robustas,</a:t>
            </a:r>
            <a:r>
              <a:rPr sz="7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spc="30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7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spc="1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7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spc="40" dirty="0"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  <a:r>
              <a:rPr sz="75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spc="2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750" spc="-1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spc="20" dirty="0">
                <a:latin typeface="Arial" panose="020B0604020202020204" pitchFamily="34" charset="0"/>
                <a:cs typeface="Arial" panose="020B0604020202020204" pitchFamily="34" charset="0"/>
              </a:rPr>
              <a:t>"intersección</a:t>
            </a:r>
            <a:r>
              <a:rPr sz="75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spc="25" dirty="0">
                <a:latin typeface="Arial" panose="020B0604020202020204" pitchFamily="34" charset="0"/>
                <a:cs typeface="Arial" panose="020B0604020202020204" pitchFamily="34" charset="0"/>
              </a:rPr>
              <a:t>perpendicular".</a:t>
            </a:r>
            <a:endParaRPr sz="7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85"/>
              </a:spcBef>
            </a:pPr>
            <a:endParaRPr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ct val="100000"/>
              </a:lnSpc>
            </a:pPr>
            <a:r>
              <a:rPr sz="1050" spc="5" dirty="0">
                <a:latin typeface="Arial" panose="020B0604020202020204" pitchFamily="34" charset="0"/>
                <a:cs typeface="Arial" panose="020B0604020202020204" pitchFamily="34" charset="0"/>
              </a:rPr>
              <a:t>10.2.3</a:t>
            </a:r>
            <a:r>
              <a:rPr sz="105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50" spc="35" dirty="0">
                <a:latin typeface="Arial" panose="020B0604020202020204" pitchFamily="34" charset="0"/>
                <a:cs typeface="Arial" panose="020B0604020202020204" pitchFamily="34" charset="0"/>
              </a:rPr>
              <a:t>Optimización</a:t>
            </a:r>
            <a:r>
              <a:rPr sz="105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50" spc="5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05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50" spc="45" dirty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r>
              <a:rPr sz="105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50" spc="35" dirty="0">
                <a:latin typeface="Arial" panose="020B0604020202020204" pitchFamily="34" charset="0"/>
                <a:cs typeface="Arial" panose="020B0604020202020204" pitchFamily="34" charset="0"/>
              </a:rPr>
              <a:t>directos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3975" algn="just">
              <a:lnSpc>
                <a:spcPct val="142300"/>
              </a:lnSpc>
              <a:spcBef>
                <a:spcPts val="530"/>
              </a:spcBef>
            </a:pPr>
            <a:r>
              <a:rPr sz="700" spc="-30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700" spc="40" dirty="0">
                <a:latin typeface="Arial" panose="020B0604020202020204" pitchFamily="34" charset="0"/>
                <a:cs typeface="Arial" panose="020B0604020202020204" pitchFamily="34" charset="0"/>
              </a:rPr>
              <a:t>punto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carga </a:t>
            </a:r>
            <a:r>
              <a:rPr sz="700" spc="35" dirty="0">
                <a:latin typeface="Arial" panose="020B0604020202020204" pitchFamily="34" charset="0"/>
                <a:cs typeface="Arial" panose="020B0604020202020204" pitchFamily="34" charset="0"/>
              </a:rPr>
              <a:t>máximo 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puede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calcular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directamente utilizando metodologías </a:t>
            </a:r>
            <a:r>
              <a:rPr sz="700" spc="5" dirty="0">
                <a:latin typeface="Arial" panose="020B0604020202020204" pitchFamily="34" charset="0"/>
                <a:cs typeface="Arial" panose="020B0604020202020204" pitchFamily="34" charset="0"/>
              </a:rPr>
              <a:t>basadas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optimización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" dirty="0">
                <a:latin typeface="Arial" panose="020B0604020202020204" pitchFamily="34" charset="0"/>
                <a:cs typeface="Arial" panose="020B0604020202020204" pitchFamily="34" charset="0"/>
              </a:rPr>
              <a:t>(Rosehart, 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2003),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que producen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700" spc="35" dirty="0">
                <a:latin typeface="Arial" panose="020B0604020202020204" pitchFamily="34" charset="0"/>
                <a:cs typeface="Arial" panose="020B0604020202020204" pitchFamily="34" charset="0"/>
              </a:rPr>
              <a:t>margen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carga </a:t>
            </a:r>
            <a:r>
              <a:rPr sz="700" spc="35" dirty="0">
                <a:latin typeface="Arial" panose="020B0604020202020204" pitchFamily="34" charset="0"/>
                <a:cs typeface="Arial" panose="020B0604020202020204" pitchFamily="34" charset="0"/>
              </a:rPr>
              <a:t>máximo 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700" spc="40" dirty="0">
                <a:latin typeface="Arial" panose="020B0604020202020204" pitchFamily="34" charset="0"/>
                <a:cs typeface="Arial" panose="020B0604020202020204" pitchFamily="34" charset="0"/>
              </a:rPr>
              <a:t>un punto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colapso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 voltaje </a:t>
            </a:r>
            <a:r>
              <a:rPr sz="700" spc="5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variedad de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sensibilidades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variables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flujo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 potencia con respecto 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700" spc="25" dirty="0">
                <a:latin typeface="Arial" panose="020B0604020202020204" pitchFamily="34" charset="0"/>
                <a:cs typeface="Arial" panose="020B0604020202020204" pitchFamily="34" charset="0"/>
              </a:rPr>
              <a:t>cualquier </a:t>
            </a:r>
            <a:r>
              <a:rPr sz="700" spc="35" dirty="0">
                <a:latin typeface="Arial" panose="020B0604020202020204" pitchFamily="34" charset="0"/>
                <a:cs typeface="Arial" panose="020B0604020202020204" pitchFamily="34" charset="0"/>
              </a:rPr>
              <a:t>parámetro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sistema,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incluida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la carga.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latin typeface="Arial" panose="020B0604020202020204" pitchFamily="34" charset="0"/>
                <a:cs typeface="Arial" panose="020B0604020202020204" pitchFamily="34" charset="0"/>
              </a:rPr>
              <a:t>niveles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(Milano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 al.,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2006).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Estos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consisten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básicamente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resolver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problema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40" dirty="0">
                <a:latin typeface="Arial" panose="020B0604020202020204" pitchFamily="34" charset="0"/>
                <a:cs typeface="Arial" panose="020B0604020202020204" pitchFamily="34" charset="0"/>
              </a:rPr>
              <a:t>óptimo </a:t>
            </a:r>
            <a:r>
              <a:rPr sz="700" spc="-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30" dirty="0">
                <a:latin typeface="Arial" panose="020B0604020202020204" pitchFamily="34" charset="0"/>
                <a:cs typeface="Arial" panose="020B0604020202020204" pitchFamily="34" charset="0"/>
              </a:rPr>
              <a:t>(OPF):</a:t>
            </a:r>
            <a:endParaRPr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850" dirty="0">
              <a:latin typeface="Arial Unicode MS"/>
              <a:cs typeface="Arial Unicode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94351" y="7033972"/>
            <a:ext cx="5031740" cy="1544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53400"/>
              </a:lnSpc>
              <a:spcBef>
                <a:spcPts val="100"/>
              </a:spcBef>
            </a:pPr>
            <a:r>
              <a:rPr sz="650" spc="30" dirty="0" err="1">
                <a:latin typeface="Arial Unicode MS"/>
                <a:cs typeface="Arial Unicode MS"/>
              </a:rPr>
              <a:t>dónde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35" dirty="0" smtClean="0">
                <a:latin typeface="Arial Unicode MS"/>
                <a:cs typeface="Arial Unicode MS"/>
              </a:rPr>
              <a:t>P</a:t>
            </a:r>
            <a:r>
              <a:rPr sz="650" spc="-5" dirty="0" smtClean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representa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nivel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sistema;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las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ecuaciones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flujo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dirty="0" err="1" smtClean="0">
                <a:latin typeface="Arial Unicode MS"/>
                <a:cs typeface="Arial Unicode MS"/>
              </a:rPr>
              <a:t>potencia</a:t>
            </a:r>
            <a:r>
              <a:rPr lang="en-US" sz="650" dirty="0" smtClean="0">
                <a:latin typeface="Arial Unicode MS"/>
                <a:cs typeface="Arial Unicode MS"/>
              </a:rPr>
              <a:t> </a:t>
            </a:r>
            <a:r>
              <a:rPr lang="en-US" sz="650" dirty="0" err="1" smtClean="0">
                <a:latin typeface="Arial Unicode MS"/>
                <a:cs typeface="Arial Unicode MS"/>
              </a:rPr>
              <a:t>f</a:t>
            </a:r>
            <a:r>
              <a:rPr sz="450" dirty="0" err="1" smtClean="0">
                <a:latin typeface="Arial Unicode MS"/>
                <a:cs typeface="Arial Unicode MS"/>
              </a:rPr>
              <a:t>PF</a:t>
            </a:r>
            <a:r>
              <a:rPr sz="450" spc="-5" dirty="0" smtClean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variable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55" dirty="0">
                <a:latin typeface="Arial Unicode MS"/>
                <a:cs typeface="Arial Unicode MS"/>
              </a:rPr>
              <a:t>X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debe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incluir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las </a:t>
            </a:r>
            <a:r>
              <a:rPr sz="650" spc="10" dirty="0">
                <a:latin typeface="Arial Unicode MS"/>
                <a:cs typeface="Arial Unicode MS"/>
              </a:rPr>
              <a:t>ecuaciones </a:t>
            </a:r>
            <a:r>
              <a:rPr sz="650" spc="-17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30" dirty="0">
                <a:latin typeface="Arial Unicode MS"/>
                <a:cs typeface="Arial Unicode MS"/>
              </a:rPr>
              <a:t>flujo </a:t>
            </a:r>
            <a:r>
              <a:rPr sz="650" spc="20" dirty="0">
                <a:latin typeface="Arial Unicode MS"/>
                <a:cs typeface="Arial Unicode MS"/>
              </a:rPr>
              <a:t>de potencia </a:t>
            </a:r>
            <a:r>
              <a:rPr sz="650" spc="15" dirty="0">
                <a:latin typeface="Arial Unicode MS"/>
                <a:cs typeface="Arial Unicode MS"/>
              </a:rPr>
              <a:t>reactiva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20" dirty="0">
                <a:latin typeface="Arial Unicode MS"/>
                <a:cs typeface="Arial Unicode MS"/>
              </a:rPr>
              <a:t>generadores, de </a:t>
            </a:r>
            <a:r>
              <a:rPr sz="650" spc="40" dirty="0">
                <a:latin typeface="Arial Unicode MS"/>
                <a:cs typeface="Arial Unicode MS"/>
              </a:rPr>
              <a:t>modo </a:t>
            </a:r>
            <a:r>
              <a:rPr sz="650" spc="25" dirty="0">
                <a:latin typeface="Arial Unicode MS"/>
                <a:cs typeface="Arial Unicode MS"/>
              </a:rPr>
              <a:t>que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20" dirty="0">
                <a:latin typeface="Arial Unicode MS"/>
                <a:cs typeface="Arial Unicode MS"/>
              </a:rPr>
              <a:t>límites de potencia </a:t>
            </a:r>
            <a:r>
              <a:rPr sz="650" spc="15" dirty="0">
                <a:latin typeface="Arial Unicode MS"/>
                <a:cs typeface="Arial Unicode MS"/>
              </a:rPr>
              <a:t>reactiva </a:t>
            </a:r>
            <a:r>
              <a:rPr sz="650" spc="20" dirty="0">
                <a:latin typeface="Arial Unicode MS"/>
                <a:cs typeface="Arial Unicode MS"/>
              </a:rPr>
              <a:t>del </a:t>
            </a:r>
            <a:r>
              <a:rPr sz="650" spc="25" dirty="0">
                <a:latin typeface="Arial Unicode MS"/>
                <a:cs typeface="Arial Unicode MS"/>
              </a:rPr>
              <a:t>generador puedan </a:t>
            </a:r>
            <a:r>
              <a:rPr sz="650" spc="10" dirty="0">
                <a:latin typeface="Arial Unicode MS"/>
                <a:cs typeface="Arial Unicode MS"/>
              </a:rPr>
              <a:t>ser </a:t>
            </a:r>
            <a:r>
              <a:rPr sz="650" spc="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considerado en </a:t>
            </a:r>
            <a:r>
              <a:rPr sz="650" spc="10" dirty="0">
                <a:latin typeface="Arial Unicode MS"/>
                <a:cs typeface="Arial Unicode MS"/>
              </a:rPr>
              <a:t>el cálculo. </a:t>
            </a:r>
            <a:r>
              <a:rPr sz="650" spc="-5" dirty="0">
                <a:latin typeface="Arial Unicode MS"/>
                <a:cs typeface="Arial Unicode MS"/>
              </a:rPr>
              <a:t>Los </a:t>
            </a:r>
            <a:r>
              <a:rPr sz="650" spc="25" dirty="0">
                <a:latin typeface="Arial Unicode MS"/>
                <a:cs typeface="Arial Unicode MS"/>
              </a:rPr>
              <a:t>multiplicadores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Lagrange </a:t>
            </a:r>
            <a:r>
              <a:rPr sz="650" spc="10" dirty="0">
                <a:latin typeface="Arial Unicode MS"/>
                <a:cs typeface="Arial Unicode MS"/>
              </a:rPr>
              <a:t>asociados </a:t>
            </a:r>
            <a:r>
              <a:rPr sz="650" spc="15" dirty="0">
                <a:latin typeface="Arial Unicode MS"/>
                <a:cs typeface="Arial Unicode MS"/>
              </a:rPr>
              <a:t>con </a:t>
            </a:r>
            <a:r>
              <a:rPr sz="650" dirty="0">
                <a:latin typeface="Arial Unicode MS"/>
                <a:cs typeface="Arial Unicode MS"/>
              </a:rPr>
              <a:t>las </a:t>
            </a:r>
            <a:r>
              <a:rPr sz="650" spc="15" dirty="0">
                <a:latin typeface="Arial Unicode MS"/>
                <a:cs typeface="Arial Unicode MS"/>
              </a:rPr>
              <a:t>restricciones son básicamente sensibilidades </a:t>
            </a:r>
            <a:r>
              <a:rPr sz="650" spc="25" dirty="0">
                <a:latin typeface="Arial Unicode MS"/>
                <a:cs typeface="Arial Unicode MS"/>
              </a:rPr>
              <a:t>que </a:t>
            </a:r>
            <a:r>
              <a:rPr sz="650" spc="3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25" dirty="0">
                <a:latin typeface="Arial Unicode MS"/>
                <a:cs typeface="Arial Unicode MS"/>
              </a:rPr>
              <a:t>pueden utilizar </a:t>
            </a:r>
            <a:r>
              <a:rPr sz="650" spc="20" dirty="0">
                <a:latin typeface="Arial Unicode MS"/>
                <a:cs typeface="Arial Unicode MS"/>
              </a:rPr>
              <a:t>para </a:t>
            </a:r>
            <a:r>
              <a:rPr sz="650" spc="10" dirty="0">
                <a:latin typeface="Arial Unicode MS"/>
                <a:cs typeface="Arial Unicode MS"/>
              </a:rPr>
              <a:t>análisis </a:t>
            </a:r>
            <a:r>
              <a:rPr sz="650" spc="20" dirty="0">
                <a:latin typeface="Arial Unicode MS"/>
                <a:cs typeface="Arial Unicode MS"/>
              </a:rPr>
              <a:t>posteriores </a:t>
            </a:r>
            <a:r>
              <a:rPr sz="650" spc="30" dirty="0">
                <a:latin typeface="Arial Unicode MS"/>
                <a:cs typeface="Arial Unicode MS"/>
              </a:rPr>
              <a:t>o </a:t>
            </a:r>
            <a:r>
              <a:rPr sz="650" spc="15" dirty="0">
                <a:latin typeface="Arial Unicode MS"/>
                <a:cs typeface="Arial Unicode MS"/>
              </a:rPr>
              <a:t>fines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25" dirty="0">
                <a:latin typeface="Arial Unicode MS"/>
                <a:cs typeface="Arial Unicode MS"/>
              </a:rPr>
              <a:t>control. </a:t>
            </a:r>
            <a:r>
              <a:rPr sz="650" spc="-40" dirty="0">
                <a:latin typeface="Arial Unicode MS"/>
                <a:cs typeface="Arial Unicode MS"/>
              </a:rPr>
              <a:t>Se </a:t>
            </a:r>
            <a:r>
              <a:rPr sz="650" spc="25" dirty="0">
                <a:latin typeface="Arial Unicode MS"/>
                <a:cs typeface="Arial Unicode MS"/>
              </a:rPr>
              <a:t>pueden utilizar </a:t>
            </a:r>
            <a:r>
              <a:rPr sz="650" spc="10" dirty="0">
                <a:latin typeface="Arial Unicode MS"/>
                <a:cs typeface="Arial Unicode MS"/>
              </a:rPr>
              <a:t>técnicas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25" dirty="0">
                <a:latin typeface="Arial Unicode MS"/>
                <a:cs typeface="Arial Unicode MS"/>
              </a:rPr>
              <a:t>optimización bien </a:t>
            </a:r>
            <a:r>
              <a:rPr sz="650" spc="10" dirty="0">
                <a:latin typeface="Arial Unicode MS"/>
                <a:cs typeface="Arial Unicode MS"/>
              </a:rPr>
              <a:t>conocidas, </a:t>
            </a:r>
            <a:r>
              <a:rPr sz="650" spc="25" dirty="0">
                <a:latin typeface="Arial Unicode MS"/>
                <a:cs typeface="Arial Unicode MS"/>
              </a:rPr>
              <a:t>como </a:t>
            </a:r>
            <a:r>
              <a:rPr sz="650" spc="3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30" dirty="0">
                <a:latin typeface="Arial Unicode MS"/>
                <a:cs typeface="Arial Unicode MS"/>
              </a:rPr>
              <a:t>métodos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30" dirty="0">
                <a:latin typeface="Arial Unicode MS"/>
                <a:cs typeface="Arial Unicode MS"/>
              </a:rPr>
              <a:t>puntos </a:t>
            </a:r>
            <a:r>
              <a:rPr sz="650" spc="20" dirty="0">
                <a:latin typeface="Arial Unicode MS"/>
                <a:cs typeface="Arial Unicode MS"/>
              </a:rPr>
              <a:t>interiores, para </a:t>
            </a:r>
            <a:r>
              <a:rPr sz="650" spc="30" dirty="0">
                <a:latin typeface="Arial Unicode MS"/>
                <a:cs typeface="Arial Unicode MS"/>
              </a:rPr>
              <a:t>obtener </a:t>
            </a:r>
            <a:r>
              <a:rPr sz="650" spc="20" dirty="0">
                <a:latin typeface="Arial Unicode MS"/>
                <a:cs typeface="Arial Unicode MS"/>
              </a:rPr>
              <a:t>márgenes de </a:t>
            </a:r>
            <a:r>
              <a:rPr sz="650" spc="10" dirty="0">
                <a:latin typeface="Arial Unicode MS"/>
                <a:cs typeface="Arial Unicode MS"/>
              </a:rPr>
              <a:t>capacidad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carga </a:t>
            </a:r>
            <a:r>
              <a:rPr sz="650" spc="5" dirty="0">
                <a:latin typeface="Arial Unicode MS"/>
                <a:cs typeface="Arial Unicode MS"/>
              </a:rPr>
              <a:t>y </a:t>
            </a:r>
            <a:r>
              <a:rPr sz="650" spc="15" dirty="0">
                <a:latin typeface="Arial Unicode MS"/>
                <a:cs typeface="Arial Unicode MS"/>
              </a:rPr>
              <a:t>sensibilidades </a:t>
            </a:r>
            <a:r>
              <a:rPr sz="650" spc="20" dirty="0">
                <a:latin typeface="Arial Unicode MS"/>
                <a:cs typeface="Arial Unicode MS"/>
              </a:rPr>
              <a:t>resolviendo </a:t>
            </a:r>
            <a:r>
              <a:rPr sz="650" spc="10" dirty="0">
                <a:latin typeface="Arial Unicode MS"/>
                <a:cs typeface="Arial Unicode MS"/>
              </a:rPr>
              <a:t>este </a:t>
            </a:r>
            <a:r>
              <a:rPr sz="650" spc="30" dirty="0">
                <a:latin typeface="Arial Unicode MS"/>
                <a:cs typeface="Arial Unicode MS"/>
              </a:rPr>
              <a:t>problema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-170" dirty="0">
                <a:latin typeface="Arial Unicode MS"/>
                <a:cs typeface="Arial Unicode MS"/>
              </a:rPr>
              <a:t> </a:t>
            </a:r>
            <a:r>
              <a:rPr sz="650" spc="-35" dirty="0">
                <a:latin typeface="Arial Unicode MS"/>
                <a:cs typeface="Arial Unicode MS"/>
              </a:rPr>
              <a:t>OPF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particular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para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sistemas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tamaño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real.</a:t>
            </a:r>
            <a:endParaRPr sz="650" dirty="0">
              <a:latin typeface="Arial Unicode MS"/>
              <a:cs typeface="Arial Unicode MS"/>
            </a:endParaRPr>
          </a:p>
          <a:p>
            <a:pPr marL="12700" marR="73025" indent="120014" algn="just">
              <a:lnSpc>
                <a:spcPct val="153100"/>
              </a:lnSpc>
            </a:pPr>
            <a:r>
              <a:rPr sz="650" spc="25" dirty="0">
                <a:latin typeface="Arial Unicode MS"/>
                <a:cs typeface="Arial Unicode MS"/>
              </a:rPr>
              <a:t>Abordar </a:t>
            </a:r>
            <a:r>
              <a:rPr sz="650" spc="10" dirty="0">
                <a:latin typeface="Arial Unicode MS"/>
                <a:cs typeface="Arial Unicode MS"/>
              </a:rPr>
              <a:t>el análisis </a:t>
            </a:r>
            <a:r>
              <a:rPr sz="650" spc="20" dirty="0">
                <a:latin typeface="Arial Unicode MS"/>
                <a:cs typeface="Arial Unicode MS"/>
              </a:rPr>
              <a:t>de estabilidad de voltaje </a:t>
            </a:r>
            <a:r>
              <a:rPr sz="650" spc="10" dirty="0">
                <a:latin typeface="Arial Unicode MS"/>
                <a:cs typeface="Arial Unicode MS"/>
              </a:rPr>
              <a:t>desde el </a:t>
            </a:r>
            <a:r>
              <a:rPr sz="650" spc="40" dirty="0">
                <a:latin typeface="Arial Unicode MS"/>
                <a:cs typeface="Arial Unicode MS"/>
              </a:rPr>
              <a:t>punto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vista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5" dirty="0">
                <a:latin typeface="Arial Unicode MS"/>
                <a:cs typeface="Arial Unicode MS"/>
              </a:rPr>
              <a:t>optimización tiene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15" dirty="0">
                <a:latin typeface="Arial Unicode MS"/>
                <a:cs typeface="Arial Unicode MS"/>
              </a:rPr>
              <a:t>ventaja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25" dirty="0">
                <a:latin typeface="Arial Unicode MS"/>
                <a:cs typeface="Arial Unicode MS"/>
              </a:rPr>
              <a:t>que </a:t>
            </a:r>
            <a:r>
              <a:rPr sz="650" spc="15" dirty="0">
                <a:latin typeface="Arial Unicode MS"/>
                <a:cs typeface="Arial Unicode MS"/>
              </a:rPr>
              <a:t>ciertas </a:t>
            </a:r>
            <a:r>
              <a:rPr sz="650" spc="2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variables, </a:t>
            </a:r>
            <a:r>
              <a:rPr sz="650" spc="25" dirty="0">
                <a:latin typeface="Arial Unicode MS"/>
                <a:cs typeface="Arial Unicode MS"/>
              </a:rPr>
              <a:t>como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15" dirty="0">
                <a:latin typeface="Arial Unicode MS"/>
                <a:cs typeface="Arial Unicode MS"/>
              </a:rPr>
              <a:t>voltajes </a:t>
            </a:r>
            <a:r>
              <a:rPr sz="650" spc="20" dirty="0">
                <a:latin typeface="Arial Unicode MS"/>
                <a:cs typeface="Arial Unicode MS"/>
              </a:rPr>
              <a:t>del bus del </a:t>
            </a:r>
            <a:r>
              <a:rPr sz="650" spc="25" dirty="0">
                <a:latin typeface="Arial Unicode MS"/>
                <a:cs typeface="Arial Unicode MS"/>
              </a:rPr>
              <a:t>generador </a:t>
            </a:r>
            <a:r>
              <a:rPr sz="650" spc="30" dirty="0">
                <a:latin typeface="Arial Unicode MS"/>
                <a:cs typeface="Arial Unicode MS"/>
              </a:rPr>
              <a:t>o </a:t>
            </a:r>
            <a:r>
              <a:rPr sz="650" dirty="0">
                <a:latin typeface="Arial Unicode MS"/>
                <a:cs typeface="Arial Unicode MS"/>
              </a:rPr>
              <a:t>las </a:t>
            </a:r>
            <a:r>
              <a:rPr sz="650" spc="5" dirty="0">
                <a:latin typeface="Arial Unicode MS"/>
                <a:cs typeface="Arial Unicode MS"/>
              </a:rPr>
              <a:t>salidas </a:t>
            </a:r>
            <a:r>
              <a:rPr sz="650" spc="20" dirty="0">
                <a:latin typeface="Arial Unicode MS"/>
                <a:cs typeface="Arial Unicode MS"/>
              </a:rPr>
              <a:t>de potencia </a:t>
            </a:r>
            <a:r>
              <a:rPr sz="650" spc="5" dirty="0">
                <a:latin typeface="Arial Unicode MS"/>
                <a:cs typeface="Arial Unicode MS"/>
              </a:rPr>
              <a:t>activa, </a:t>
            </a:r>
            <a:r>
              <a:rPr sz="650" spc="25" dirty="0">
                <a:latin typeface="Arial Unicode MS"/>
                <a:cs typeface="Arial Unicode MS"/>
              </a:rPr>
              <a:t>pueden tratarse como parámetros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2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optimización.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Esto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permite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tratar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problema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no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solo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como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un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cálculo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margen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estabilidad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voltaje,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sino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también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como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un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medio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para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obtener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un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despacho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"óptimo"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para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maximizar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márgenes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estabilidad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voltaje.</a:t>
            </a:r>
            <a:endParaRPr sz="650" dirty="0">
              <a:latin typeface="Arial Unicode MS"/>
              <a:cs typeface="Arial Unicode MS"/>
            </a:endParaRPr>
          </a:p>
        </p:txBody>
      </p:sp>
      <p:pic>
        <p:nvPicPr>
          <p:cNvPr id="64" name="Imagen 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609600"/>
            <a:ext cx="3200400" cy="2871929"/>
          </a:xfrm>
          <a:prstGeom prst="rect">
            <a:avLst/>
          </a:prstGeom>
        </p:spPr>
      </p:pic>
      <p:pic>
        <p:nvPicPr>
          <p:cNvPr id="65" name="Imagen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6254203"/>
            <a:ext cx="2382481" cy="57261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3285" y="5910478"/>
            <a:ext cx="5010785" cy="3175"/>
          </a:xfrm>
          <a:custGeom>
            <a:avLst/>
            <a:gdLst/>
            <a:ahLst/>
            <a:cxnLst/>
            <a:rect l="l" t="t" r="r" b="b"/>
            <a:pathLst>
              <a:path w="5010785" h="3175">
                <a:moveTo>
                  <a:pt x="5010480" y="0"/>
                </a:moveTo>
                <a:lnTo>
                  <a:pt x="0" y="0"/>
                </a:lnTo>
                <a:lnTo>
                  <a:pt x="0" y="2882"/>
                </a:lnTo>
                <a:lnTo>
                  <a:pt x="5010480" y="2882"/>
                </a:lnTo>
                <a:lnTo>
                  <a:pt x="50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70580" y="853971"/>
            <a:ext cx="207454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5" dirty="0">
                <a:latin typeface="Arial Unicode MS"/>
                <a:cs typeface="Arial Unicode MS"/>
              </a:rPr>
              <a:t>10.2.4</a:t>
            </a:r>
            <a:r>
              <a:rPr sz="750" b="1" spc="-30" dirty="0">
                <a:latin typeface="Arial Unicode MS"/>
                <a:cs typeface="Arial Unicode MS"/>
              </a:rPr>
              <a:t> </a:t>
            </a:r>
            <a:r>
              <a:rPr sz="750" b="1" spc="20" dirty="0">
                <a:latin typeface="Arial Unicode MS"/>
                <a:cs typeface="Arial Unicode MS"/>
              </a:rPr>
              <a:t>Descomposición</a:t>
            </a:r>
            <a:r>
              <a:rPr sz="750" b="1" spc="-25" dirty="0">
                <a:latin typeface="Arial Unicode MS"/>
                <a:cs typeface="Arial Unicode MS"/>
              </a:rPr>
              <a:t> </a:t>
            </a:r>
            <a:r>
              <a:rPr sz="750" b="1" spc="25" dirty="0">
                <a:latin typeface="Arial Unicode MS"/>
                <a:cs typeface="Arial Unicode MS"/>
              </a:rPr>
              <a:t>de</a:t>
            </a:r>
            <a:r>
              <a:rPr sz="750" b="1" spc="-30" dirty="0">
                <a:latin typeface="Arial Unicode MS"/>
                <a:cs typeface="Arial Unicode MS"/>
              </a:rPr>
              <a:t> </a:t>
            </a:r>
            <a:r>
              <a:rPr sz="750" b="1" spc="15" dirty="0">
                <a:latin typeface="Arial Unicode MS"/>
                <a:cs typeface="Arial Unicode MS"/>
              </a:rPr>
              <a:t>la</a:t>
            </a:r>
            <a:r>
              <a:rPr sz="750" b="1" spc="-25" dirty="0">
                <a:latin typeface="Arial Unicode MS"/>
                <a:cs typeface="Arial Unicode MS"/>
              </a:rPr>
              <a:t> </a:t>
            </a:r>
            <a:r>
              <a:rPr sz="750" b="1" dirty="0">
                <a:latin typeface="Arial Unicode MS"/>
                <a:cs typeface="Arial Unicode MS"/>
              </a:rPr>
              <a:t>escala</a:t>
            </a:r>
            <a:r>
              <a:rPr sz="750" b="1" spc="-30" dirty="0">
                <a:latin typeface="Arial Unicode MS"/>
                <a:cs typeface="Arial Unicode MS"/>
              </a:rPr>
              <a:t> </a:t>
            </a:r>
            <a:r>
              <a:rPr sz="750" b="1" spc="25" dirty="0">
                <a:latin typeface="Arial Unicode MS"/>
                <a:cs typeface="Arial Unicode MS"/>
              </a:rPr>
              <a:t>de</a:t>
            </a:r>
            <a:r>
              <a:rPr sz="750" b="1" spc="-25" dirty="0">
                <a:latin typeface="Arial Unicode MS"/>
                <a:cs typeface="Arial Unicode MS"/>
              </a:rPr>
              <a:t> </a:t>
            </a:r>
            <a:r>
              <a:rPr sz="750" b="1" spc="40" dirty="0">
                <a:latin typeface="Arial Unicode MS"/>
                <a:cs typeface="Arial Unicode MS"/>
              </a:rPr>
              <a:t>tiempo</a:t>
            </a:r>
            <a:endParaRPr sz="750" b="1" dirty="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0580" y="1041404"/>
            <a:ext cx="2427605" cy="275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835" algn="just">
              <a:lnSpc>
                <a:spcPct val="153300"/>
              </a:lnSpc>
              <a:spcBef>
                <a:spcPts val="100"/>
              </a:spcBef>
            </a:pP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45" dirty="0">
                <a:latin typeface="Arial Unicode MS"/>
                <a:cs typeface="Arial Unicode MS"/>
              </a:rPr>
              <a:t>PV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25" dirty="0">
                <a:latin typeface="Arial Unicode MS"/>
                <a:cs typeface="Arial Unicode MS"/>
              </a:rPr>
              <a:t>QV</a:t>
            </a:r>
            <a:r>
              <a:rPr sz="650" spc="-15" dirty="0">
                <a:latin typeface="Arial Unicode MS"/>
                <a:cs typeface="Arial Unicode MS"/>
              </a:rPr>
              <a:t> Las </a:t>
            </a:r>
            <a:r>
              <a:rPr sz="650" spc="15" dirty="0">
                <a:latin typeface="Arial Unicode MS"/>
                <a:cs typeface="Arial Unicode MS"/>
              </a:rPr>
              <a:t>relaciones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produjeron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resultados  correspondientes </a:t>
            </a:r>
            <a:r>
              <a:rPr sz="650" dirty="0">
                <a:latin typeface="Arial Unicode MS"/>
                <a:cs typeface="Arial Unicode MS"/>
              </a:rPr>
              <a:t>a </a:t>
            </a:r>
            <a:r>
              <a:rPr sz="650" spc="40" dirty="0">
                <a:latin typeface="Arial Unicode MS"/>
                <a:cs typeface="Arial Unicode MS"/>
              </a:rPr>
              <a:t>un </a:t>
            </a:r>
            <a:r>
              <a:rPr sz="650" spc="15" dirty="0">
                <a:latin typeface="Arial Unicode MS"/>
                <a:cs typeface="Arial Unicode MS"/>
              </a:rPr>
              <a:t>estado </a:t>
            </a:r>
            <a:r>
              <a:rPr sz="650" spc="25" dirty="0">
                <a:latin typeface="Arial Unicode MS"/>
                <a:cs typeface="Arial Unicode MS"/>
              </a:rPr>
              <a:t>final </a:t>
            </a:r>
            <a:r>
              <a:rPr sz="650" spc="20" dirty="0">
                <a:latin typeface="Arial Unicode MS"/>
                <a:cs typeface="Arial Unicode MS"/>
              </a:rPr>
              <a:t>del </a:t>
            </a:r>
            <a:r>
              <a:rPr sz="650" spc="15" dirty="0">
                <a:latin typeface="Arial Unicode MS"/>
                <a:cs typeface="Arial Unicode MS"/>
              </a:rPr>
              <a:t>sistema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25" dirty="0">
                <a:latin typeface="Arial Unicode MS"/>
                <a:cs typeface="Arial Unicode MS"/>
              </a:rPr>
              <a:t>que </a:t>
            </a:r>
            <a:r>
              <a:rPr sz="650" spc="3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todos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cambiadores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tomas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acciones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control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llevaron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cabo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tiempo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características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restauraron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una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característica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constante.</a:t>
            </a:r>
            <a:endParaRPr sz="65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ct val="153300"/>
              </a:lnSpc>
            </a:pPr>
            <a:r>
              <a:rPr sz="650" spc="15" dirty="0">
                <a:latin typeface="Arial Unicode MS"/>
                <a:cs typeface="Arial Unicode MS"/>
              </a:rPr>
              <a:t>Siempre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25" dirty="0">
                <a:latin typeface="Arial Unicode MS"/>
                <a:cs typeface="Arial Unicode MS"/>
              </a:rPr>
              <a:t>recomienda </a:t>
            </a:r>
            <a:r>
              <a:rPr sz="650" dirty="0">
                <a:latin typeface="Arial Unicode MS"/>
                <a:cs typeface="Arial Unicode MS"/>
              </a:rPr>
              <a:t>ya </a:t>
            </a:r>
            <a:r>
              <a:rPr sz="650" spc="35" dirty="0">
                <a:latin typeface="Arial Unicode MS"/>
                <a:cs typeface="Arial Unicode MS"/>
              </a:rPr>
              <a:t>menudo </a:t>
            </a:r>
            <a:r>
              <a:rPr sz="650" spc="-5" dirty="0">
                <a:latin typeface="Arial Unicode MS"/>
                <a:cs typeface="Arial Unicode MS"/>
              </a:rPr>
              <a:t>es </a:t>
            </a:r>
            <a:r>
              <a:rPr sz="650" spc="30" dirty="0">
                <a:latin typeface="Arial Unicode MS"/>
                <a:cs typeface="Arial Unicode MS"/>
              </a:rPr>
              <a:t>común </a:t>
            </a:r>
            <a:r>
              <a:rPr sz="650" spc="15" dirty="0">
                <a:latin typeface="Arial Unicode MS"/>
                <a:cs typeface="Arial Unicode MS"/>
              </a:rPr>
              <a:t>analizar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comportamiento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sistema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su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transición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después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una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perturbación </a:t>
            </a:r>
            <a:r>
              <a:rPr sz="650" spc="10" dirty="0">
                <a:latin typeface="Arial Unicode MS"/>
                <a:cs typeface="Arial Unicode MS"/>
              </a:rPr>
              <a:t>al </a:t>
            </a:r>
            <a:r>
              <a:rPr sz="650" spc="15" dirty="0">
                <a:latin typeface="Arial Unicode MS"/>
                <a:cs typeface="Arial Unicode MS"/>
              </a:rPr>
              <a:t>estado </a:t>
            </a:r>
            <a:r>
              <a:rPr sz="650" spc="20" dirty="0">
                <a:latin typeface="Arial Unicode MS"/>
                <a:cs typeface="Arial Unicode MS"/>
              </a:rPr>
              <a:t>final. Aparte de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0" dirty="0">
                <a:latin typeface="Arial Unicode MS"/>
                <a:cs typeface="Arial Unicode MS"/>
              </a:rPr>
              <a:t>simulación de </a:t>
            </a:r>
            <a:r>
              <a:rPr sz="650" spc="25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tiempo </a:t>
            </a:r>
            <a:r>
              <a:rPr sz="650" spc="25" dirty="0">
                <a:latin typeface="Arial Unicode MS"/>
                <a:cs typeface="Arial Unicode MS"/>
              </a:rPr>
              <a:t>completa </a:t>
            </a:r>
            <a:r>
              <a:rPr sz="650" dirty="0">
                <a:latin typeface="Arial Unicode MS"/>
                <a:cs typeface="Arial Unicode MS"/>
              </a:rPr>
              <a:t>a </a:t>
            </a:r>
            <a:r>
              <a:rPr sz="650" spc="25" dirty="0">
                <a:latin typeface="Arial Unicode MS"/>
                <a:cs typeface="Arial Unicode MS"/>
              </a:rPr>
              <a:t>largo </a:t>
            </a:r>
            <a:r>
              <a:rPr sz="650" spc="10" dirty="0">
                <a:latin typeface="Arial Unicode MS"/>
                <a:cs typeface="Arial Unicode MS"/>
              </a:rPr>
              <a:t>plazo, el </a:t>
            </a:r>
            <a:r>
              <a:rPr sz="650" spc="30" dirty="0">
                <a:latin typeface="Arial Unicode MS"/>
                <a:cs typeface="Arial Unicode MS"/>
              </a:rPr>
              <a:t>rendimiento </a:t>
            </a:r>
            <a:r>
              <a:rPr sz="650" spc="20" dirty="0">
                <a:latin typeface="Arial Unicode MS"/>
                <a:cs typeface="Arial Unicode MS"/>
              </a:rPr>
              <a:t>del </a:t>
            </a:r>
            <a:r>
              <a:rPr sz="650" spc="15" dirty="0">
                <a:latin typeface="Arial Unicode MS"/>
                <a:cs typeface="Arial Unicode MS"/>
              </a:rPr>
              <a:t>sistema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-17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puede </a:t>
            </a:r>
            <a:r>
              <a:rPr sz="650" spc="15" dirty="0">
                <a:latin typeface="Arial Unicode MS"/>
                <a:cs typeface="Arial Unicode MS"/>
              </a:rPr>
              <a:t>analizar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25" dirty="0">
                <a:latin typeface="Arial Unicode MS"/>
                <a:cs typeface="Arial Unicode MS"/>
              </a:rPr>
              <a:t>una manera </a:t>
            </a:r>
            <a:r>
              <a:rPr sz="650" spc="15" dirty="0">
                <a:latin typeface="Arial Unicode MS"/>
                <a:cs typeface="Arial Unicode MS"/>
              </a:rPr>
              <a:t>cuasidinámica </a:t>
            </a:r>
            <a:r>
              <a:rPr sz="650" spc="25" dirty="0">
                <a:latin typeface="Arial Unicode MS"/>
                <a:cs typeface="Arial Unicode MS"/>
              </a:rPr>
              <a:t>dividiendo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15" dirty="0">
                <a:latin typeface="Arial Unicode MS"/>
                <a:cs typeface="Arial Unicode MS"/>
              </a:rPr>
              <a:t> respuesta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sistema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varias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ventanas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tiempo,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cada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una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dirty="0">
                <a:latin typeface="Arial Unicode MS"/>
                <a:cs typeface="Arial Unicode MS"/>
              </a:rPr>
              <a:t>las </a:t>
            </a:r>
            <a:r>
              <a:rPr sz="650" spc="5" dirty="0">
                <a:latin typeface="Arial Unicode MS"/>
                <a:cs typeface="Arial Unicode MS"/>
              </a:rPr>
              <a:t>cuales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10" dirty="0">
                <a:latin typeface="Arial Unicode MS"/>
                <a:cs typeface="Arial Unicode MS"/>
              </a:rPr>
              <a:t>caracteriza </a:t>
            </a:r>
            <a:r>
              <a:rPr sz="650" spc="40" dirty="0">
                <a:latin typeface="Arial Unicode MS"/>
                <a:cs typeface="Arial Unicode MS"/>
              </a:rPr>
              <a:t>por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15" dirty="0">
                <a:latin typeface="Arial Unicode MS"/>
                <a:cs typeface="Arial Unicode MS"/>
              </a:rPr>
              <a:t>estados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15" dirty="0">
                <a:latin typeface="Arial Unicode MS"/>
                <a:cs typeface="Arial Unicode MS"/>
              </a:rPr>
              <a:t>diversos </a:t>
            </a:r>
            <a:r>
              <a:rPr sz="650" spc="2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controladores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recuperación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(Mansour,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1993).</a:t>
            </a:r>
          </a:p>
          <a:p>
            <a:pPr marL="12700" marR="48260" algn="just">
              <a:lnSpc>
                <a:spcPct val="153300"/>
              </a:lnSpc>
            </a:pPr>
            <a:r>
              <a:rPr sz="650" spc="-5" dirty="0">
                <a:latin typeface="Arial Unicode MS"/>
                <a:cs typeface="Arial Unicode MS"/>
              </a:rPr>
              <a:t>Cada </a:t>
            </a:r>
            <a:r>
              <a:rPr sz="650" spc="20" dirty="0">
                <a:latin typeface="Arial Unicode MS"/>
                <a:cs typeface="Arial Unicode MS"/>
              </a:rPr>
              <a:t>ventana de </a:t>
            </a:r>
            <a:r>
              <a:rPr sz="650" spc="35" dirty="0">
                <a:latin typeface="Arial Unicode MS"/>
                <a:cs typeface="Arial Unicode MS"/>
              </a:rPr>
              <a:t>tiempo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25" dirty="0">
                <a:latin typeface="Arial Unicode MS"/>
                <a:cs typeface="Arial Unicode MS"/>
              </a:rPr>
              <a:t>puede </a:t>
            </a:r>
            <a:r>
              <a:rPr sz="650" spc="15" dirty="0">
                <a:latin typeface="Arial Unicode MS"/>
                <a:cs typeface="Arial Unicode MS"/>
              </a:rPr>
              <a:t>analizar </a:t>
            </a:r>
            <a:r>
              <a:rPr sz="650" spc="25" dirty="0">
                <a:latin typeface="Arial Unicode MS"/>
                <a:cs typeface="Arial Unicode MS"/>
              </a:rPr>
              <a:t>utilizando </a:t>
            </a:r>
            <a:r>
              <a:rPr sz="650" spc="30" dirty="0">
                <a:latin typeface="Arial Unicode MS"/>
                <a:cs typeface="Arial Unicode MS"/>
              </a:rPr>
              <a:t> programas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30" dirty="0">
                <a:latin typeface="Arial Unicode MS"/>
                <a:cs typeface="Arial Unicode MS"/>
              </a:rPr>
              <a:t>flujo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energía </a:t>
            </a:r>
            <a:r>
              <a:rPr sz="650" spc="20" dirty="0">
                <a:latin typeface="Arial Unicode MS"/>
                <a:cs typeface="Arial Unicode MS"/>
              </a:rPr>
              <a:t>modificados para </a:t>
            </a:r>
            <a:r>
              <a:rPr sz="650" spc="25" dirty="0">
                <a:latin typeface="Arial Unicode MS"/>
                <a:cs typeface="Arial Unicode MS"/>
              </a:rPr>
              <a:t>reflejar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-17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estados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distintos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controladores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características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carga. </a:t>
            </a:r>
            <a:r>
              <a:rPr sz="650" spc="-25" dirty="0">
                <a:latin typeface="Arial Unicode MS"/>
                <a:cs typeface="Arial Unicode MS"/>
              </a:rPr>
              <a:t>Esas </a:t>
            </a:r>
            <a:r>
              <a:rPr sz="650" spc="15" dirty="0">
                <a:latin typeface="Arial Unicode MS"/>
                <a:cs typeface="Arial Unicode MS"/>
              </a:rPr>
              <a:t>ventanas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35" dirty="0">
                <a:latin typeface="Arial Unicode MS"/>
                <a:cs typeface="Arial Unicode MS"/>
              </a:rPr>
              <a:t>tiempo </a:t>
            </a:r>
            <a:r>
              <a:rPr sz="650" spc="-10" dirty="0">
                <a:latin typeface="Arial Unicode MS"/>
                <a:cs typeface="Arial Unicode MS"/>
              </a:rPr>
              <a:t>(Fig. </a:t>
            </a:r>
            <a:r>
              <a:rPr sz="650" dirty="0">
                <a:latin typeface="Arial Unicode MS"/>
                <a:cs typeface="Arial Unicode MS"/>
              </a:rPr>
              <a:t>10.11)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15" dirty="0">
                <a:latin typeface="Arial Unicode MS"/>
                <a:cs typeface="Arial Unicode MS"/>
              </a:rPr>
              <a:t>caracterizan </a:t>
            </a:r>
            <a:r>
              <a:rPr sz="650" spc="2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principalmente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por</a:t>
            </a:r>
            <a:endParaRPr sz="650" dirty="0">
              <a:latin typeface="Arial Unicode MS"/>
              <a:cs typeface="Arial Unicode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3428" y="3915857"/>
            <a:ext cx="2017395" cy="3826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550" dirty="0">
                <a:latin typeface="Arial Unicode MS"/>
                <a:cs typeface="Arial Unicode MS"/>
              </a:rPr>
              <a:t>1.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Excursión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voltaje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en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el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30" dirty="0">
                <a:latin typeface="Arial Unicode MS"/>
                <a:cs typeface="Arial Unicode MS"/>
              </a:rPr>
              <a:t>primer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20" dirty="0">
                <a:latin typeface="Arial Unicode MS"/>
                <a:cs typeface="Arial Unicode MS"/>
              </a:rPr>
              <a:t>segundo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después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20" dirty="0">
                <a:latin typeface="Arial Unicode MS"/>
                <a:cs typeface="Arial Unicode MS"/>
              </a:rPr>
              <a:t>una</a:t>
            </a:r>
            <a:endParaRPr sz="550" dirty="0">
              <a:latin typeface="Arial Unicode MS"/>
              <a:cs typeface="Arial Unicode MS"/>
            </a:endParaRPr>
          </a:p>
          <a:p>
            <a:pPr marL="168910" marR="94615" algn="just">
              <a:lnSpc>
                <a:spcPct val="181300"/>
              </a:lnSpc>
            </a:pPr>
            <a:r>
              <a:rPr sz="550" spc="15" dirty="0">
                <a:latin typeface="Arial Unicode MS"/>
                <a:cs typeface="Arial Unicode MS"/>
              </a:rPr>
              <a:t>contingencia cuando </a:t>
            </a:r>
            <a:r>
              <a:rPr sz="550" spc="10" dirty="0">
                <a:latin typeface="Arial Unicode MS"/>
                <a:cs typeface="Arial Unicode MS"/>
              </a:rPr>
              <a:t>los </a:t>
            </a:r>
            <a:r>
              <a:rPr sz="550" spc="25" dirty="0">
                <a:latin typeface="Arial Unicode MS"/>
                <a:cs typeface="Arial Unicode MS"/>
              </a:rPr>
              <a:t>motores </a:t>
            </a:r>
            <a:r>
              <a:rPr sz="550" spc="-5" dirty="0">
                <a:latin typeface="Arial Unicode MS"/>
                <a:cs typeface="Arial Unicode MS"/>
              </a:rPr>
              <a:t>se </a:t>
            </a:r>
            <a:r>
              <a:rPr sz="550" spc="10" dirty="0">
                <a:latin typeface="Arial Unicode MS"/>
                <a:cs typeface="Arial Unicode MS"/>
              </a:rPr>
              <a:t>desaceleran, los </a:t>
            </a:r>
            <a:r>
              <a:rPr sz="550" spc="-140" dirty="0">
                <a:latin typeface="Arial Unicode MS"/>
                <a:cs typeface="Arial Unicode MS"/>
              </a:rPr>
              <a:t> </a:t>
            </a:r>
            <a:r>
              <a:rPr sz="550" spc="20" dirty="0">
                <a:latin typeface="Arial Unicode MS"/>
                <a:cs typeface="Arial Unicode MS"/>
              </a:rPr>
              <a:t>reguladores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voltaje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del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25" dirty="0">
                <a:latin typeface="Arial Unicode MS"/>
                <a:cs typeface="Arial Unicode MS"/>
              </a:rPr>
              <a:t>generador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responden,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5" dirty="0">
                <a:latin typeface="Arial Unicode MS"/>
                <a:cs typeface="Arial Unicode MS"/>
              </a:rPr>
              <a:t>etc.</a:t>
            </a:r>
            <a:endParaRPr sz="550" dirty="0">
              <a:latin typeface="Arial Unicode MS"/>
              <a:cs typeface="Arial Unicode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17299" y="3886611"/>
            <a:ext cx="2306955" cy="274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9780" algn="l"/>
              </a:tabLst>
            </a:pPr>
            <a:r>
              <a:rPr sz="750" spc="-25" dirty="0">
                <a:latin typeface="Arial Unicode MS"/>
                <a:cs typeface="Arial Unicode MS"/>
              </a:rPr>
              <a:t>FIGURA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10.11	</a:t>
            </a:r>
            <a:r>
              <a:rPr sz="700" spc="25" dirty="0">
                <a:latin typeface="Arial Unicode MS"/>
                <a:cs typeface="Arial Unicode MS"/>
              </a:rPr>
              <a:t>Rompiendo</a:t>
            </a:r>
            <a:r>
              <a:rPr sz="700" spc="-2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2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respuesta</a:t>
            </a:r>
            <a:r>
              <a:rPr sz="700" spc="-2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2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sistema</a:t>
            </a:r>
            <a:endParaRPr sz="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550" spc="15" dirty="0">
                <a:latin typeface="Arial Unicode MS"/>
                <a:cs typeface="Arial Unicode MS"/>
              </a:rPr>
              <a:t>en</a:t>
            </a:r>
            <a:r>
              <a:rPr sz="550" spc="-2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períodos</a:t>
            </a:r>
            <a:r>
              <a:rPr sz="550" spc="-2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</a:t>
            </a:r>
            <a:r>
              <a:rPr sz="550" spc="-20" dirty="0">
                <a:latin typeface="Arial Unicode MS"/>
                <a:cs typeface="Arial Unicode MS"/>
              </a:rPr>
              <a:t> </a:t>
            </a:r>
            <a:r>
              <a:rPr sz="550" spc="25" dirty="0">
                <a:latin typeface="Arial Unicode MS"/>
                <a:cs typeface="Arial Unicode MS"/>
              </a:rPr>
              <a:t>tiempo.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0339" y="4315328"/>
            <a:ext cx="5035550" cy="425831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269240" indent="-84455" algn="just">
              <a:lnSpc>
                <a:spcPct val="100000"/>
              </a:lnSpc>
              <a:spcBef>
                <a:spcPts val="490"/>
              </a:spcBef>
              <a:buAutoNum type="arabicPeriod" startAt="2"/>
              <a:tabLst>
                <a:tab pos="269875" algn="l"/>
              </a:tabLst>
            </a:pPr>
            <a:r>
              <a:rPr sz="600" spc="-25" dirty="0">
                <a:latin typeface="Arial Unicode MS"/>
                <a:cs typeface="Arial Unicode MS"/>
              </a:rPr>
              <a:t>El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período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1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20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-15" dirty="0">
                <a:latin typeface="Arial Unicode MS"/>
                <a:cs typeface="Arial Unicode MS"/>
              </a:rPr>
              <a:t>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el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que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el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sistema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está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inactivo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hasta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que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-5" dirty="0">
                <a:latin typeface="Arial Unicode MS"/>
                <a:cs typeface="Arial Unicode MS"/>
              </a:rPr>
              <a:t>se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produce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limitación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excitación.</a:t>
            </a:r>
            <a:endParaRPr sz="600" dirty="0">
              <a:latin typeface="Arial Unicode MS"/>
              <a:cs typeface="Arial Unicode MS"/>
            </a:endParaRPr>
          </a:p>
          <a:p>
            <a:pPr marL="276225" indent="-91440" algn="just">
              <a:lnSpc>
                <a:spcPct val="100000"/>
              </a:lnSpc>
              <a:spcBef>
                <a:spcPts val="430"/>
              </a:spcBef>
              <a:buAutoNum type="arabicPeriod" startAt="2"/>
              <a:tabLst>
                <a:tab pos="276860" algn="l"/>
              </a:tabLst>
            </a:pPr>
            <a:r>
              <a:rPr sz="650" spc="-25" dirty="0">
                <a:latin typeface="Arial Unicode MS"/>
                <a:cs typeface="Arial Unicode MS"/>
              </a:rPr>
              <a:t>El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período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20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60</a:t>
            </a:r>
            <a:r>
              <a:rPr sz="650" spc="-15" dirty="0">
                <a:latin typeface="Arial Unicode MS"/>
                <a:cs typeface="Arial Unicode MS"/>
              </a:rPr>
              <a:t> 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ha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activado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protección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sobreexcitación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generador.</a:t>
            </a:r>
            <a:endParaRPr sz="650" dirty="0">
              <a:latin typeface="Arial Unicode MS"/>
              <a:cs typeface="Arial Unicode MS"/>
            </a:endParaRPr>
          </a:p>
          <a:p>
            <a:pPr marL="341630" marR="87630" indent="-156845" algn="just">
              <a:lnSpc>
                <a:spcPts val="1200"/>
              </a:lnSpc>
              <a:spcBef>
                <a:spcPts val="100"/>
              </a:spcBef>
              <a:buAutoNum type="arabicPeriod" startAt="2"/>
              <a:tabLst>
                <a:tab pos="276860" algn="l"/>
              </a:tabLst>
            </a:pPr>
            <a:r>
              <a:rPr sz="650" spc="-25" dirty="0">
                <a:latin typeface="Arial Unicode MS"/>
                <a:cs typeface="Arial Unicode MS"/>
              </a:rPr>
              <a:t>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período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1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10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minutos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después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perturbación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cuando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40" dirty="0">
                <a:latin typeface="Arial Unicode MS"/>
                <a:cs typeface="Arial Unicode MS"/>
              </a:rPr>
              <a:t>LTC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restablecen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cliente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aumentan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aún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más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demanda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reactiva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generadores.</a:t>
            </a:r>
            <a:endParaRPr sz="650" dirty="0">
              <a:latin typeface="Arial Unicode MS"/>
              <a:cs typeface="Arial Unicode MS"/>
            </a:endParaRPr>
          </a:p>
          <a:p>
            <a:pPr marL="276225" indent="-91440" algn="just">
              <a:lnSpc>
                <a:spcPct val="100000"/>
              </a:lnSpc>
              <a:spcBef>
                <a:spcPts val="300"/>
              </a:spcBef>
              <a:buAutoNum type="arabicPeriod" startAt="2"/>
              <a:tabLst>
                <a:tab pos="276860" algn="l"/>
              </a:tabLst>
            </a:pPr>
            <a:r>
              <a:rPr sz="650" spc="-25" dirty="0">
                <a:latin typeface="Arial Unicode MS"/>
                <a:cs typeface="Arial Unicode MS"/>
              </a:rPr>
              <a:t>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período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más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allá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10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minutos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entran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juego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30" dirty="0">
                <a:latin typeface="Arial Unicode MS"/>
                <a:cs typeface="Arial Unicode MS"/>
              </a:rPr>
              <a:t>AGC,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reguladores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ángulo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fase,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operadores,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etc.</a:t>
            </a:r>
            <a:endParaRPr sz="650" dirty="0">
              <a:latin typeface="Arial Unicode MS"/>
              <a:cs typeface="Arial Unicode MS"/>
            </a:endParaRPr>
          </a:p>
          <a:p>
            <a:pPr marL="12700" marR="31115" algn="just">
              <a:lnSpc>
                <a:spcPct val="153400"/>
              </a:lnSpc>
              <a:spcBef>
                <a:spcPts val="595"/>
              </a:spcBef>
            </a:pPr>
            <a:r>
              <a:rPr sz="650" spc="-25" dirty="0">
                <a:latin typeface="Arial Unicode MS"/>
                <a:cs typeface="Arial Unicode MS"/>
              </a:rPr>
              <a:t>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análisis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secuencial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flujo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mencionado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anteriormente</a:t>
            </a:r>
            <a:r>
              <a:rPr sz="650" spc="-5" dirty="0">
                <a:latin typeface="Arial Unicode MS"/>
                <a:cs typeface="Arial Unicode MS"/>
              </a:rPr>
              <a:t> se </a:t>
            </a:r>
            <a:r>
              <a:rPr sz="650" spc="25" dirty="0">
                <a:latin typeface="Arial Unicode MS"/>
                <a:cs typeface="Arial Unicode MS"/>
              </a:rPr>
              <a:t>puede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ampliar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más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si</a:t>
            </a:r>
            <a:r>
              <a:rPr sz="650" spc="-5" dirty="0">
                <a:latin typeface="Arial Unicode MS"/>
                <a:cs typeface="Arial Unicode MS"/>
              </a:rPr>
              <a:t> se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representa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adecuadamente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simulación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algunas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dinámicas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lentas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sistema,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como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40" dirty="0">
                <a:latin typeface="Arial Unicode MS"/>
                <a:cs typeface="Arial Unicode MS"/>
              </a:rPr>
              <a:t>LTC</a:t>
            </a:r>
            <a:r>
              <a:rPr sz="650" spc="-10" dirty="0">
                <a:latin typeface="Arial Unicode MS"/>
                <a:cs typeface="Arial Unicode MS"/>
              </a:rPr>
              <a:t> (Van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Cutsem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Vournas,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1996).</a:t>
            </a:r>
          </a:p>
          <a:p>
            <a:pPr algn="just">
              <a:lnSpc>
                <a:spcPct val="100000"/>
              </a:lnSpc>
              <a:spcBef>
                <a:spcPts val="80"/>
              </a:spcBef>
            </a:pPr>
            <a:endParaRPr sz="1050" dirty="0">
              <a:latin typeface="Arial Unicode MS"/>
              <a:cs typeface="Arial Unicode MS"/>
            </a:endParaRPr>
          </a:p>
          <a:p>
            <a:pPr marL="12700" algn="just">
              <a:lnSpc>
                <a:spcPct val="100000"/>
              </a:lnSpc>
            </a:pPr>
            <a:r>
              <a:rPr sz="1050" b="1" spc="5" dirty="0">
                <a:latin typeface="Arial Unicode MS"/>
                <a:cs typeface="Arial Unicode MS"/>
              </a:rPr>
              <a:t>10.3</a:t>
            </a:r>
            <a:r>
              <a:rPr sz="1050" b="1" spc="-10" dirty="0">
                <a:latin typeface="Arial Unicode MS"/>
                <a:cs typeface="Arial Unicode MS"/>
              </a:rPr>
              <a:t> </a:t>
            </a:r>
            <a:r>
              <a:rPr sz="1050" b="1" spc="40" dirty="0">
                <a:latin typeface="Arial Unicode MS"/>
                <a:cs typeface="Arial Unicode MS"/>
              </a:rPr>
              <a:t>Mitigación</a:t>
            </a:r>
            <a:r>
              <a:rPr sz="1050" b="1" spc="-10" dirty="0">
                <a:latin typeface="Arial Unicode MS"/>
                <a:cs typeface="Arial Unicode MS"/>
              </a:rPr>
              <a:t> </a:t>
            </a:r>
            <a:r>
              <a:rPr sz="1050" b="1" spc="35" dirty="0">
                <a:latin typeface="Arial Unicode MS"/>
                <a:cs typeface="Arial Unicode MS"/>
              </a:rPr>
              <a:t>de</a:t>
            </a:r>
            <a:r>
              <a:rPr sz="1050" b="1" spc="-10" dirty="0">
                <a:latin typeface="Arial Unicode MS"/>
                <a:cs typeface="Arial Unicode MS"/>
              </a:rPr>
              <a:t> </a:t>
            </a:r>
            <a:r>
              <a:rPr sz="1050" b="1" spc="40" dirty="0">
                <a:latin typeface="Arial Unicode MS"/>
                <a:cs typeface="Arial Unicode MS"/>
              </a:rPr>
              <a:t>problemas</a:t>
            </a:r>
            <a:r>
              <a:rPr sz="1050" b="1" spc="-10" dirty="0">
                <a:latin typeface="Arial Unicode MS"/>
                <a:cs typeface="Arial Unicode MS"/>
              </a:rPr>
              <a:t> </a:t>
            </a:r>
            <a:r>
              <a:rPr sz="1050" b="1" spc="35" dirty="0">
                <a:latin typeface="Arial Unicode MS"/>
                <a:cs typeface="Arial Unicode MS"/>
              </a:rPr>
              <a:t>de</a:t>
            </a:r>
            <a:r>
              <a:rPr sz="1050" b="1" spc="-10" dirty="0">
                <a:latin typeface="Arial Unicode MS"/>
                <a:cs typeface="Arial Unicode MS"/>
              </a:rPr>
              <a:t> </a:t>
            </a:r>
            <a:r>
              <a:rPr sz="1050" b="1" spc="30" dirty="0">
                <a:latin typeface="Arial Unicode MS"/>
                <a:cs typeface="Arial Unicode MS"/>
              </a:rPr>
              <a:t>estabilidad</a:t>
            </a:r>
            <a:r>
              <a:rPr sz="1050" b="1" spc="-10" dirty="0">
                <a:latin typeface="Arial Unicode MS"/>
                <a:cs typeface="Arial Unicode MS"/>
              </a:rPr>
              <a:t> </a:t>
            </a:r>
            <a:r>
              <a:rPr sz="1050" b="1" spc="35" dirty="0">
                <a:latin typeface="Arial Unicode MS"/>
                <a:cs typeface="Arial Unicode MS"/>
              </a:rPr>
              <a:t>de</a:t>
            </a:r>
            <a:r>
              <a:rPr sz="1050" b="1" spc="-10" dirty="0">
                <a:latin typeface="Arial Unicode MS"/>
                <a:cs typeface="Arial Unicode MS"/>
              </a:rPr>
              <a:t> </a:t>
            </a:r>
            <a:r>
              <a:rPr sz="1050" b="1" spc="30" dirty="0">
                <a:latin typeface="Arial Unicode MS"/>
                <a:cs typeface="Arial Unicode MS"/>
              </a:rPr>
              <a:t>voltaje</a:t>
            </a:r>
            <a:endParaRPr sz="1050" b="1"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</a:pPr>
            <a:endParaRPr sz="800" dirty="0">
              <a:latin typeface="Arial Unicode MS"/>
              <a:cs typeface="Arial Unicode MS"/>
            </a:endParaRPr>
          </a:p>
          <a:p>
            <a:pPr marL="12700" algn="just">
              <a:lnSpc>
                <a:spcPct val="100000"/>
              </a:lnSpc>
            </a:pPr>
            <a:r>
              <a:rPr sz="600" spc="-5" dirty="0">
                <a:latin typeface="Arial Unicode MS"/>
                <a:cs typeface="Arial Unicode MS"/>
              </a:rPr>
              <a:t>Los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siguientes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métodos</a:t>
            </a:r>
            <a:r>
              <a:rPr sz="600" spc="-5" dirty="0">
                <a:latin typeface="Arial Unicode MS"/>
                <a:cs typeface="Arial Unicode MS"/>
              </a:rPr>
              <a:t> se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pueden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utilizar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para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mitigar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los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problemas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estabilidad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voltaje:</a:t>
            </a:r>
            <a:endParaRPr sz="600" dirty="0">
              <a:latin typeface="Arial Unicode MS"/>
              <a:cs typeface="Arial Unicode MS"/>
            </a:endParaRPr>
          </a:p>
          <a:p>
            <a:pPr marL="12700" marR="58419" indent="120014" algn="just">
              <a:lnSpc>
                <a:spcPct val="153400"/>
              </a:lnSpc>
              <a:spcBef>
                <a:spcPts val="10"/>
              </a:spcBef>
            </a:pPr>
            <a:r>
              <a:rPr sz="650" spc="15" dirty="0">
                <a:latin typeface="Arial Unicode MS"/>
                <a:cs typeface="Arial Unicode MS"/>
              </a:rPr>
              <a:t>Generación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imprescindible.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Opere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generadores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no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económicos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para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cambiar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flujos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energía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proporcionar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soporte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voltaje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durante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emergencias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cuando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retrasen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nuevas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líneas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transformadores.</a:t>
            </a:r>
            <a:endParaRPr sz="650" dirty="0">
              <a:latin typeface="Arial Unicode MS"/>
              <a:cs typeface="Arial Unicode MS"/>
            </a:endParaRPr>
          </a:p>
          <a:p>
            <a:pPr marL="12700" marR="194945" indent="120014" algn="just">
              <a:lnSpc>
                <a:spcPct val="153400"/>
              </a:lnSpc>
            </a:pPr>
            <a:r>
              <a:rPr sz="650" spc="15" dirty="0">
                <a:latin typeface="Arial Unicode MS"/>
                <a:cs typeface="Arial Unicode MS"/>
              </a:rPr>
              <a:t>Condensadores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10" dirty="0">
                <a:latin typeface="Arial Unicode MS"/>
                <a:cs typeface="Arial Unicode MS"/>
              </a:rPr>
              <a:t>serie. </a:t>
            </a:r>
            <a:r>
              <a:rPr sz="650" spc="15" dirty="0">
                <a:latin typeface="Arial Unicode MS"/>
                <a:cs typeface="Arial Unicode MS"/>
              </a:rPr>
              <a:t>Utilice condensadores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10" dirty="0">
                <a:latin typeface="Arial Unicode MS"/>
                <a:cs typeface="Arial Unicode MS"/>
              </a:rPr>
              <a:t>serie </a:t>
            </a:r>
            <a:r>
              <a:rPr sz="650" spc="20" dirty="0">
                <a:latin typeface="Arial Unicode MS"/>
                <a:cs typeface="Arial Unicode MS"/>
              </a:rPr>
              <a:t>para </a:t>
            </a:r>
            <a:r>
              <a:rPr sz="650" spc="25" dirty="0">
                <a:latin typeface="Arial Unicode MS"/>
                <a:cs typeface="Arial Unicode MS"/>
              </a:rPr>
              <a:t>acortar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35" dirty="0">
                <a:latin typeface="Arial Unicode MS"/>
                <a:cs typeface="Arial Unicode MS"/>
              </a:rPr>
              <a:t>forma </a:t>
            </a:r>
            <a:r>
              <a:rPr sz="650" spc="5" dirty="0">
                <a:latin typeface="Arial Unicode MS"/>
                <a:cs typeface="Arial Unicode MS"/>
              </a:rPr>
              <a:t>eficaz </a:t>
            </a:r>
            <a:r>
              <a:rPr sz="650" dirty="0">
                <a:latin typeface="Arial Unicode MS"/>
                <a:cs typeface="Arial Unicode MS"/>
              </a:rPr>
              <a:t>las </a:t>
            </a:r>
            <a:r>
              <a:rPr sz="650" spc="5" dirty="0">
                <a:latin typeface="Arial Unicode MS"/>
                <a:cs typeface="Arial Unicode MS"/>
              </a:rPr>
              <a:t>líneas </a:t>
            </a:r>
            <a:r>
              <a:rPr sz="650" spc="10" dirty="0">
                <a:latin typeface="Arial Unicode MS"/>
                <a:cs typeface="Arial Unicode MS"/>
              </a:rPr>
              <a:t>largas, </a:t>
            </a:r>
            <a:r>
              <a:rPr sz="650" spc="25" dirty="0">
                <a:latin typeface="Arial Unicode MS"/>
                <a:cs typeface="Arial Unicode MS"/>
              </a:rPr>
              <a:t>reduciendo </a:t>
            </a:r>
            <a:r>
              <a:rPr sz="650" spc="-10" dirty="0">
                <a:latin typeface="Arial Unicode MS"/>
                <a:cs typeface="Arial Unicode MS"/>
              </a:rPr>
              <a:t>así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pérdida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reactiva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neta.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Además,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línea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puede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entregar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más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reactiva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un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sistema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fuerte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un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extremo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uno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experimenta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una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escasez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reactiva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otro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extremo.</a:t>
            </a:r>
            <a:endParaRPr sz="650" dirty="0">
              <a:latin typeface="Arial Unicode MS"/>
              <a:cs typeface="Arial Unicode MS"/>
            </a:endParaRPr>
          </a:p>
          <a:p>
            <a:pPr marL="12700" marR="17145" indent="120014" algn="just">
              <a:lnSpc>
                <a:spcPts val="1200"/>
              </a:lnSpc>
              <a:spcBef>
                <a:spcPts val="100"/>
              </a:spcBef>
            </a:pPr>
            <a:r>
              <a:rPr sz="600" spc="10" dirty="0">
                <a:latin typeface="Arial Unicode MS"/>
                <a:cs typeface="Arial Unicode MS"/>
              </a:rPr>
              <a:t>Condensadores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derivación.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Aunque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el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uso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intensivo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condensadores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derivación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puede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ser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parte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problema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estabilidad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 </a:t>
            </a:r>
            <a:r>
              <a:rPr sz="600" spc="-15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voltaje, </a:t>
            </a:r>
            <a:r>
              <a:rPr sz="600" dirty="0">
                <a:latin typeface="Arial Unicode MS"/>
                <a:cs typeface="Arial Unicode MS"/>
              </a:rPr>
              <a:t>a </a:t>
            </a:r>
            <a:r>
              <a:rPr sz="600" spc="-5" dirty="0">
                <a:latin typeface="Arial Unicode MS"/>
                <a:cs typeface="Arial Unicode MS"/>
              </a:rPr>
              <a:t>veces </a:t>
            </a:r>
            <a:r>
              <a:rPr sz="600" spc="10" dirty="0">
                <a:latin typeface="Arial Unicode MS"/>
                <a:cs typeface="Arial Unicode MS"/>
              </a:rPr>
              <a:t>los </a:t>
            </a:r>
            <a:r>
              <a:rPr sz="600" spc="15" dirty="0">
                <a:latin typeface="Arial Unicode MS"/>
                <a:cs typeface="Arial Unicode MS"/>
              </a:rPr>
              <a:t>condensadores </a:t>
            </a:r>
            <a:r>
              <a:rPr sz="600" spc="10" dirty="0">
                <a:latin typeface="Arial Unicode MS"/>
                <a:cs typeface="Arial Unicode MS"/>
              </a:rPr>
              <a:t>adicionales </a:t>
            </a:r>
            <a:r>
              <a:rPr sz="600" spc="30" dirty="0">
                <a:latin typeface="Arial Unicode MS"/>
                <a:cs typeface="Arial Unicode MS"/>
              </a:rPr>
              <a:t>también </a:t>
            </a:r>
            <a:r>
              <a:rPr sz="600" spc="25" dirty="0">
                <a:latin typeface="Arial Unicode MS"/>
                <a:cs typeface="Arial Unicode MS"/>
              </a:rPr>
              <a:t>pueden </a:t>
            </a:r>
            <a:r>
              <a:rPr sz="600" spc="15" dirty="0">
                <a:latin typeface="Arial Unicode MS"/>
                <a:cs typeface="Arial Unicode MS"/>
              </a:rPr>
              <a:t>resolver </a:t>
            </a:r>
            <a:r>
              <a:rPr sz="600" spc="10" dirty="0">
                <a:latin typeface="Arial Unicode MS"/>
                <a:cs typeface="Arial Unicode MS"/>
              </a:rPr>
              <a:t>el </a:t>
            </a:r>
            <a:r>
              <a:rPr sz="600" spc="25" dirty="0">
                <a:latin typeface="Arial Unicode MS"/>
                <a:cs typeface="Arial Unicode MS"/>
              </a:rPr>
              <a:t>problema </a:t>
            </a:r>
            <a:r>
              <a:rPr sz="600" spc="10" dirty="0">
                <a:latin typeface="Arial Unicode MS"/>
                <a:cs typeface="Arial Unicode MS"/>
              </a:rPr>
              <a:t>al </a:t>
            </a:r>
            <a:r>
              <a:rPr sz="600" spc="25" dirty="0">
                <a:latin typeface="Arial Unicode MS"/>
                <a:cs typeface="Arial Unicode MS"/>
              </a:rPr>
              <a:t>liberar </a:t>
            </a:r>
            <a:r>
              <a:rPr sz="600" spc="10" dirty="0">
                <a:latin typeface="Arial Unicode MS"/>
                <a:cs typeface="Arial Unicode MS"/>
              </a:rPr>
              <a:t>la </a:t>
            </a:r>
            <a:r>
              <a:rPr sz="600" spc="15" dirty="0">
                <a:latin typeface="Arial Unicode MS"/>
                <a:cs typeface="Arial Unicode MS"/>
              </a:rPr>
              <a:t>"reserva reactiva </a:t>
            </a:r>
            <a:r>
              <a:rPr sz="600" spc="25" dirty="0">
                <a:latin typeface="Arial Unicode MS"/>
                <a:cs typeface="Arial Unicode MS"/>
              </a:rPr>
              <a:t>giratoria" </a:t>
            </a:r>
            <a:r>
              <a:rPr sz="600" spc="20" dirty="0">
                <a:latin typeface="Arial Unicode MS"/>
                <a:cs typeface="Arial Unicode MS"/>
              </a:rPr>
              <a:t>en </a:t>
            </a:r>
            <a:r>
              <a:rPr sz="600" spc="10" dirty="0">
                <a:latin typeface="Arial Unicode MS"/>
                <a:cs typeface="Arial Unicode MS"/>
              </a:rPr>
              <a:t>los </a:t>
            </a:r>
            <a:r>
              <a:rPr sz="600" spc="15" dirty="0">
                <a:latin typeface="Arial Unicode MS"/>
                <a:cs typeface="Arial Unicode MS"/>
              </a:rPr>
              <a:t> generadores. </a:t>
            </a:r>
            <a:r>
              <a:rPr sz="600" spc="-15" dirty="0">
                <a:latin typeface="Arial Unicode MS"/>
                <a:cs typeface="Arial Unicode MS"/>
              </a:rPr>
              <a:t>En </a:t>
            </a:r>
            <a:r>
              <a:rPr sz="600" spc="15" dirty="0">
                <a:latin typeface="Arial Unicode MS"/>
                <a:cs typeface="Arial Unicode MS"/>
              </a:rPr>
              <a:t>general, </a:t>
            </a:r>
            <a:r>
              <a:rPr sz="600" spc="10" dirty="0">
                <a:latin typeface="Arial Unicode MS"/>
                <a:cs typeface="Arial Unicode MS"/>
              </a:rPr>
              <a:t>la </a:t>
            </a:r>
            <a:r>
              <a:rPr sz="600" spc="25" dirty="0">
                <a:latin typeface="Arial Unicode MS"/>
                <a:cs typeface="Arial Unicode MS"/>
              </a:rPr>
              <a:t>mayor parte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10" dirty="0">
                <a:latin typeface="Arial Unicode MS"/>
                <a:cs typeface="Arial Unicode MS"/>
              </a:rPr>
              <a:t>la </a:t>
            </a:r>
            <a:r>
              <a:rPr sz="600" spc="20" dirty="0">
                <a:latin typeface="Arial Unicode MS"/>
                <a:cs typeface="Arial Unicode MS"/>
              </a:rPr>
              <a:t>potencia </a:t>
            </a:r>
            <a:r>
              <a:rPr sz="600" spc="15" dirty="0">
                <a:latin typeface="Arial Unicode MS"/>
                <a:cs typeface="Arial Unicode MS"/>
              </a:rPr>
              <a:t>reactiva </a:t>
            </a:r>
            <a:r>
              <a:rPr sz="600" spc="10" dirty="0">
                <a:latin typeface="Arial Unicode MS"/>
                <a:cs typeface="Arial Unicode MS"/>
              </a:rPr>
              <a:t>necesaria </a:t>
            </a:r>
            <a:r>
              <a:rPr sz="600" spc="20" dirty="0">
                <a:latin typeface="Arial Unicode MS"/>
                <a:cs typeface="Arial Unicode MS"/>
              </a:rPr>
              <a:t>debe suministrarse </a:t>
            </a:r>
            <a:r>
              <a:rPr sz="600" spc="15" dirty="0">
                <a:latin typeface="Arial Unicode MS"/>
                <a:cs typeface="Arial Unicode MS"/>
              </a:rPr>
              <a:t>localmente, </a:t>
            </a:r>
            <a:r>
              <a:rPr sz="600" spc="5" dirty="0">
                <a:latin typeface="Arial Unicode MS"/>
                <a:cs typeface="Arial Unicode MS"/>
              </a:rPr>
              <a:t>y </a:t>
            </a:r>
            <a:r>
              <a:rPr sz="600" spc="10" dirty="0">
                <a:latin typeface="Arial Unicode MS"/>
                <a:cs typeface="Arial Unicode MS"/>
              </a:rPr>
              <a:t>los </a:t>
            </a:r>
            <a:r>
              <a:rPr sz="600" spc="20" dirty="0">
                <a:latin typeface="Arial Unicode MS"/>
                <a:cs typeface="Arial Unicode MS"/>
              </a:rPr>
              <a:t>generadores </a:t>
            </a:r>
            <a:r>
              <a:rPr sz="600" spc="25" dirty="0">
                <a:latin typeface="Arial Unicode MS"/>
                <a:cs typeface="Arial Unicode MS"/>
              </a:rPr>
              <a:t>suministran </a:t>
            </a:r>
            <a:r>
              <a:rPr sz="600" spc="3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principalmente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potencia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activa.</a:t>
            </a:r>
            <a:endParaRPr sz="600" dirty="0">
              <a:latin typeface="Arial Unicode MS"/>
              <a:cs typeface="Arial Unicode MS"/>
            </a:endParaRPr>
          </a:p>
          <a:p>
            <a:pPr marL="132715" algn="just">
              <a:lnSpc>
                <a:spcPct val="100000"/>
              </a:lnSpc>
              <a:spcBef>
                <a:spcPts val="295"/>
              </a:spcBef>
            </a:pPr>
            <a:r>
              <a:rPr sz="650" spc="15" dirty="0">
                <a:latin typeface="Arial Unicode MS"/>
                <a:cs typeface="Arial Unicode MS"/>
              </a:rPr>
              <a:t>Compensadores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estáticos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-55" dirty="0">
                <a:latin typeface="Arial Unicode MS"/>
                <a:cs typeface="Arial Unicode MS"/>
              </a:rPr>
              <a:t>(SVC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25" dirty="0">
                <a:latin typeface="Arial Unicode MS"/>
                <a:cs typeface="Arial Unicode MS"/>
              </a:rPr>
              <a:t>STATCOM).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Los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compensadores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estáticos,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contraparte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basada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electrónica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endParaRPr sz="650" dirty="0">
              <a:latin typeface="Arial Unicode MS"/>
              <a:cs typeface="Arial Unicode MS"/>
            </a:endParaRPr>
          </a:p>
          <a:p>
            <a:pPr marL="12700" marR="19685" algn="just">
              <a:lnSpc>
                <a:spcPct val="153200"/>
              </a:lnSpc>
            </a:pPr>
            <a:r>
              <a:rPr sz="650" spc="20" dirty="0">
                <a:latin typeface="Arial Unicode MS"/>
                <a:cs typeface="Arial Unicode MS"/>
              </a:rPr>
              <a:t>del condensador </a:t>
            </a:r>
            <a:r>
              <a:rPr sz="650" spc="15" dirty="0">
                <a:latin typeface="Arial Unicode MS"/>
                <a:cs typeface="Arial Unicode MS"/>
              </a:rPr>
              <a:t>síncrono, son efectivos </a:t>
            </a:r>
            <a:r>
              <a:rPr sz="650" spc="20" dirty="0">
                <a:latin typeface="Arial Unicode MS"/>
                <a:cs typeface="Arial Unicode MS"/>
              </a:rPr>
              <a:t>para </a:t>
            </a:r>
            <a:r>
              <a:rPr sz="650" spc="30" dirty="0">
                <a:latin typeface="Arial Unicode MS"/>
                <a:cs typeface="Arial Unicode MS"/>
              </a:rPr>
              <a:t>controlar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20" dirty="0">
                <a:latin typeface="Arial Unicode MS"/>
                <a:cs typeface="Arial Unicode MS"/>
              </a:rPr>
              <a:t>voltaje </a:t>
            </a:r>
            <a:r>
              <a:rPr sz="650" spc="5" dirty="0">
                <a:latin typeface="Arial Unicode MS"/>
                <a:cs typeface="Arial Unicode MS"/>
              </a:rPr>
              <a:t>y </a:t>
            </a:r>
            <a:r>
              <a:rPr sz="650" spc="25" dirty="0">
                <a:latin typeface="Arial Unicode MS"/>
                <a:cs typeface="Arial Unicode MS"/>
              </a:rPr>
              <a:t>prevenir </a:t>
            </a:r>
            <a:r>
              <a:rPr sz="650" spc="10" dirty="0">
                <a:latin typeface="Arial Unicode MS"/>
                <a:cs typeface="Arial Unicode MS"/>
              </a:rPr>
              <a:t>el colapso </a:t>
            </a:r>
            <a:r>
              <a:rPr sz="650" spc="20" dirty="0">
                <a:latin typeface="Arial Unicode MS"/>
                <a:cs typeface="Arial Unicode MS"/>
              </a:rPr>
              <a:t>del </a:t>
            </a:r>
            <a:r>
              <a:rPr sz="650" spc="15" dirty="0">
                <a:latin typeface="Arial Unicode MS"/>
                <a:cs typeface="Arial Unicode MS"/>
              </a:rPr>
              <a:t>voltaje, </a:t>
            </a:r>
            <a:r>
              <a:rPr sz="650" spc="30" dirty="0">
                <a:latin typeface="Arial Unicode MS"/>
                <a:cs typeface="Arial Unicode MS"/>
              </a:rPr>
              <a:t>pero </a:t>
            </a:r>
            <a:r>
              <a:rPr sz="650" spc="25" dirty="0">
                <a:latin typeface="Arial Unicode MS"/>
                <a:cs typeface="Arial Unicode MS"/>
              </a:rPr>
              <a:t>tienen </a:t>
            </a:r>
            <a:r>
              <a:rPr sz="650" spc="20" dirty="0">
                <a:latin typeface="Arial Unicode MS"/>
                <a:cs typeface="Arial Unicode MS"/>
              </a:rPr>
              <a:t>limitaciones </a:t>
            </a:r>
            <a:r>
              <a:rPr sz="650" spc="35" dirty="0">
                <a:latin typeface="Arial Unicode MS"/>
                <a:cs typeface="Arial Unicode MS"/>
              </a:rPr>
              <a:t>muy </a:t>
            </a:r>
            <a:r>
              <a:rPr sz="650" spc="4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definidas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deben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reconocerse.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45" dirty="0">
                <a:latin typeface="Arial Unicode MS"/>
                <a:cs typeface="Arial Unicode MS"/>
              </a:rPr>
              <a:t>Es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probable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5" dirty="0">
                <a:latin typeface="Arial Unicode MS"/>
                <a:cs typeface="Arial Unicode MS"/>
              </a:rPr>
              <a:t> se </a:t>
            </a:r>
            <a:r>
              <a:rPr sz="650" spc="20" dirty="0">
                <a:latin typeface="Arial Unicode MS"/>
                <a:cs typeface="Arial Unicode MS"/>
              </a:rPr>
              <a:t>produzca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un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colapso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voltaje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sistemas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dependen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gran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medida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20" dirty="0">
                <a:latin typeface="Arial Unicode MS"/>
                <a:cs typeface="Arial Unicode MS"/>
              </a:rPr>
              <a:t>compensadores </a:t>
            </a:r>
            <a:r>
              <a:rPr sz="650" spc="10" dirty="0">
                <a:latin typeface="Arial Unicode MS"/>
                <a:cs typeface="Arial Unicode MS"/>
              </a:rPr>
              <a:t>estáticos </a:t>
            </a:r>
            <a:r>
              <a:rPr sz="650" spc="20" dirty="0">
                <a:latin typeface="Arial Unicode MS"/>
                <a:cs typeface="Arial Unicode MS"/>
              </a:rPr>
              <a:t>cuando </a:t>
            </a:r>
            <a:r>
              <a:rPr sz="650" spc="25" dirty="0">
                <a:latin typeface="Arial Unicode MS"/>
                <a:cs typeface="Arial Unicode MS"/>
              </a:rPr>
              <a:t>una </a:t>
            </a:r>
            <a:r>
              <a:rPr sz="650" spc="30" dirty="0">
                <a:latin typeface="Arial Unicode MS"/>
                <a:cs typeface="Arial Unicode MS"/>
              </a:rPr>
              <a:t>perturbación </a:t>
            </a:r>
            <a:r>
              <a:rPr sz="650" spc="25" dirty="0">
                <a:latin typeface="Arial Unicode MS"/>
                <a:cs typeface="Arial Unicode MS"/>
              </a:rPr>
              <a:t>que </a:t>
            </a:r>
            <a:r>
              <a:rPr sz="650" spc="5" dirty="0">
                <a:latin typeface="Arial Unicode MS"/>
                <a:cs typeface="Arial Unicode MS"/>
              </a:rPr>
              <a:t>excede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20" dirty="0">
                <a:latin typeface="Arial Unicode MS"/>
                <a:cs typeface="Arial Unicode MS"/>
              </a:rPr>
              <a:t>criterios de planificación </a:t>
            </a:r>
            <a:r>
              <a:rPr sz="650" spc="10" dirty="0">
                <a:latin typeface="Arial Unicode MS"/>
                <a:cs typeface="Arial Unicode MS"/>
              </a:rPr>
              <a:t>lleva estos </a:t>
            </a:r>
            <a:r>
              <a:rPr sz="650" spc="20" dirty="0">
                <a:latin typeface="Arial Unicode MS"/>
                <a:cs typeface="Arial Unicode MS"/>
              </a:rPr>
              <a:t>compensadores </a:t>
            </a:r>
            <a:r>
              <a:rPr sz="650" dirty="0">
                <a:latin typeface="Arial Unicode MS"/>
                <a:cs typeface="Arial Unicode MS"/>
              </a:rPr>
              <a:t>a </a:t>
            </a:r>
            <a:r>
              <a:rPr sz="650" spc="-17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su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techo.</a:t>
            </a:r>
            <a:endParaRPr sz="650" dirty="0">
              <a:latin typeface="Arial Unicode MS"/>
              <a:cs typeface="Arial Unicode MS"/>
            </a:endParaRPr>
          </a:p>
          <a:p>
            <a:pPr marL="12700" marR="60325" indent="120014" algn="just">
              <a:lnSpc>
                <a:spcPts val="1200"/>
              </a:lnSpc>
              <a:spcBef>
                <a:spcPts val="85"/>
              </a:spcBef>
            </a:pPr>
            <a:r>
              <a:rPr sz="600" spc="15" dirty="0">
                <a:latin typeface="Arial Unicode MS"/>
                <a:cs typeface="Arial Unicode MS"/>
              </a:rPr>
              <a:t>Opere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voltajes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más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altos.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-40" dirty="0">
                <a:latin typeface="Arial Unicode MS"/>
                <a:cs typeface="Arial Unicode MS"/>
              </a:rPr>
              <a:t>Es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posible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que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el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funcionamiento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35" dirty="0">
                <a:latin typeface="Arial Unicode MS"/>
                <a:cs typeface="Arial Unicode MS"/>
              </a:rPr>
              <a:t>un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voltaje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más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alto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no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aumente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las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reservas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reactivas,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pero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-15" dirty="0">
                <a:latin typeface="Arial Unicode MS"/>
                <a:cs typeface="Arial Unicode MS"/>
              </a:rPr>
              <a:t>sí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disminuye </a:t>
            </a:r>
            <a:r>
              <a:rPr sz="600" spc="-15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demanda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reactiva.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Como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tal,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puede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ayudar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mantener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los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generadores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alejados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los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límites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potencia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reactiva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y</a:t>
            </a:r>
            <a:endParaRPr sz="600" dirty="0">
              <a:latin typeface="Arial Unicode MS"/>
              <a:cs typeface="Arial Unicode MS"/>
            </a:endParaRP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8115" y="853971"/>
            <a:ext cx="2436140" cy="295544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5" dirty="0"/>
              <a:t>2006</a:t>
            </a:r>
            <a:r>
              <a:rPr spc="-15" dirty="0"/>
              <a:t> </a:t>
            </a:r>
            <a:r>
              <a:rPr spc="30" dirty="0"/>
              <a:t>por</a:t>
            </a:r>
            <a:r>
              <a:rPr spc="-15" dirty="0"/>
              <a:t> </a:t>
            </a:r>
            <a:r>
              <a:rPr spc="10" dirty="0"/>
              <a:t>Taylor</a:t>
            </a:r>
            <a:r>
              <a:rPr spc="-15" dirty="0"/>
              <a:t> </a:t>
            </a:r>
            <a:r>
              <a:rPr spc="30" dirty="0"/>
              <a:t>&amp;</a:t>
            </a:r>
            <a:r>
              <a:rPr spc="-15" dirty="0"/>
              <a:t> </a:t>
            </a:r>
            <a:r>
              <a:rPr dirty="0"/>
              <a:t>Francis</a:t>
            </a:r>
            <a:r>
              <a:rPr spc="-15" dirty="0"/>
              <a:t> </a:t>
            </a:r>
            <a:r>
              <a:rPr spc="15" dirty="0"/>
              <a:t>Group,</a:t>
            </a:r>
            <a:r>
              <a:rPr spc="-15" dirty="0"/>
              <a:t> </a:t>
            </a:r>
            <a:r>
              <a:rPr spc="-25" dirty="0"/>
              <a:t>LLC.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693979" y="814519"/>
            <a:ext cx="5034915" cy="3971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9535" algn="just">
              <a:lnSpc>
                <a:spcPct val="152600"/>
              </a:lnSpc>
              <a:spcBef>
                <a:spcPts val="100"/>
              </a:spcBef>
            </a:pPr>
            <a:r>
              <a:rPr sz="650" spc="40" dirty="0">
                <a:latin typeface="Arial Unicode MS"/>
                <a:cs typeface="Arial Unicode MS"/>
              </a:rPr>
              <a:t>por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lo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tanto,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ayude</a:t>
            </a:r>
            <a:r>
              <a:rPr sz="650" dirty="0">
                <a:latin typeface="Arial Unicode MS"/>
                <a:cs typeface="Arial Unicode MS"/>
              </a:rPr>
              <a:t> 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operadores</a:t>
            </a:r>
            <a:r>
              <a:rPr sz="650" dirty="0">
                <a:latin typeface="Arial Unicode MS"/>
                <a:cs typeface="Arial Unicode MS"/>
              </a:rPr>
              <a:t> 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mantener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control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voltaje.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comparación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extremo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receptorQV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15" dirty="0">
                <a:latin typeface="Arial Unicode MS"/>
                <a:cs typeface="Arial Unicode MS"/>
              </a:rPr>
              <a:t>Las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curvas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para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dos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voltajes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finales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envío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muestran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valor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voltajes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más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altos.</a:t>
            </a:r>
            <a:endParaRPr sz="650" dirty="0">
              <a:latin typeface="Arial Unicode MS"/>
              <a:cs typeface="Arial Unicode MS"/>
            </a:endParaRPr>
          </a:p>
          <a:p>
            <a:pPr marL="12700" marR="25400" indent="120014" algn="just">
              <a:lnSpc>
                <a:spcPct val="153400"/>
              </a:lnSpc>
            </a:pPr>
            <a:r>
              <a:rPr sz="650" spc="10" dirty="0">
                <a:latin typeface="Arial Unicode MS"/>
                <a:cs typeface="Arial Unicode MS"/>
              </a:rPr>
              <a:t>Regulación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voltaje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secundario.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La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regulación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automática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voltaje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ciertos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buses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carga,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generalmente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denominados </a:t>
            </a:r>
            <a:r>
              <a:rPr sz="650" spc="-17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buses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piloto,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controla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manera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coordinada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capacidad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reactiva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total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dirty="0">
                <a:latin typeface="Arial Unicode MS"/>
                <a:cs typeface="Arial Unicode MS"/>
              </a:rPr>
              <a:t> las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fuentes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energía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reactiva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las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áreas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los buses </a:t>
            </a:r>
            <a:r>
              <a:rPr sz="650" spc="25" dirty="0">
                <a:latin typeface="Arial Unicode MS"/>
                <a:cs typeface="Arial Unicode MS"/>
              </a:rPr>
              <a:t>piloto, </a:t>
            </a:r>
            <a:r>
              <a:rPr sz="650" spc="20" dirty="0">
                <a:latin typeface="Arial Unicode MS"/>
                <a:cs typeface="Arial Unicode MS"/>
              </a:rPr>
              <a:t>ha </a:t>
            </a:r>
            <a:r>
              <a:rPr sz="650" spc="30" dirty="0">
                <a:latin typeface="Arial Unicode MS"/>
                <a:cs typeface="Arial Unicode MS"/>
              </a:rPr>
              <a:t>demostrado </a:t>
            </a:r>
            <a:r>
              <a:rPr sz="650" spc="10" dirty="0">
                <a:latin typeface="Arial Unicode MS"/>
                <a:cs typeface="Arial Unicode MS"/>
              </a:rPr>
              <a:t>ser </a:t>
            </a:r>
            <a:r>
              <a:rPr sz="650" spc="25" dirty="0">
                <a:latin typeface="Arial Unicode MS"/>
                <a:cs typeface="Arial Unicode MS"/>
              </a:rPr>
              <a:t>una </a:t>
            </a:r>
            <a:r>
              <a:rPr sz="650" spc="35" dirty="0">
                <a:latin typeface="Arial Unicode MS"/>
                <a:cs typeface="Arial Unicode MS"/>
              </a:rPr>
              <a:t>forma </a:t>
            </a:r>
            <a:r>
              <a:rPr sz="650" spc="15" dirty="0">
                <a:latin typeface="Arial Unicode MS"/>
                <a:cs typeface="Arial Unicode MS"/>
              </a:rPr>
              <a:t>efectiva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30" dirty="0">
                <a:latin typeface="Arial Unicode MS"/>
                <a:cs typeface="Arial Unicode MS"/>
              </a:rPr>
              <a:t>mejorar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0" dirty="0">
                <a:latin typeface="Arial Unicode MS"/>
                <a:cs typeface="Arial Unicode MS"/>
              </a:rPr>
              <a:t>estabilidad del voltaje </a:t>
            </a:r>
            <a:r>
              <a:rPr sz="650" dirty="0">
                <a:latin typeface="Arial Unicode MS"/>
                <a:cs typeface="Arial Unicode MS"/>
              </a:rPr>
              <a:t>(Cañizares, 2005). </a:t>
            </a:r>
            <a:r>
              <a:rPr sz="650" spc="-10" dirty="0">
                <a:latin typeface="Arial Unicode MS"/>
                <a:cs typeface="Arial Unicode MS"/>
              </a:rPr>
              <a:t>. </a:t>
            </a:r>
            <a:r>
              <a:rPr sz="650" spc="-5" dirty="0">
                <a:latin typeface="Arial Unicode MS"/>
                <a:cs typeface="Arial Unicode MS"/>
              </a:rPr>
              <a:t>Estos 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son </a:t>
            </a:r>
            <a:r>
              <a:rPr sz="650" spc="20" dirty="0">
                <a:latin typeface="Arial Unicode MS"/>
                <a:cs typeface="Arial Unicode MS"/>
              </a:rPr>
              <a:t>controles </a:t>
            </a:r>
            <a:r>
              <a:rPr sz="650" spc="15" dirty="0">
                <a:latin typeface="Arial Unicode MS"/>
                <a:cs typeface="Arial Unicode MS"/>
              </a:rPr>
              <a:t>básicamente </a:t>
            </a:r>
            <a:r>
              <a:rPr sz="650" spc="20" dirty="0">
                <a:latin typeface="Arial Unicode MS"/>
                <a:cs typeface="Arial Unicode MS"/>
              </a:rPr>
              <a:t>jerárquicos </a:t>
            </a:r>
            <a:r>
              <a:rPr sz="650" spc="25" dirty="0">
                <a:latin typeface="Arial Unicode MS"/>
                <a:cs typeface="Arial Unicode MS"/>
              </a:rPr>
              <a:t>que </a:t>
            </a:r>
            <a:r>
              <a:rPr sz="650" spc="15" dirty="0">
                <a:latin typeface="Arial Unicode MS"/>
                <a:cs typeface="Arial Unicode MS"/>
              </a:rPr>
              <a:t>varían </a:t>
            </a:r>
            <a:r>
              <a:rPr sz="650" spc="25" dirty="0">
                <a:latin typeface="Arial Unicode MS"/>
                <a:cs typeface="Arial Unicode MS"/>
              </a:rPr>
              <a:t>directamente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30" dirty="0">
                <a:latin typeface="Arial Unicode MS"/>
                <a:cs typeface="Arial Unicode MS"/>
              </a:rPr>
              <a:t>puntos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ajuste </a:t>
            </a:r>
            <a:r>
              <a:rPr sz="650" spc="20" dirty="0">
                <a:latin typeface="Arial Unicode MS"/>
                <a:cs typeface="Arial Unicode MS"/>
              </a:rPr>
              <a:t>de voltaje de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20" dirty="0">
                <a:latin typeface="Arial Unicode MS"/>
                <a:cs typeface="Arial Unicode MS"/>
              </a:rPr>
              <a:t>generadores </a:t>
            </a:r>
            <a:r>
              <a:rPr sz="650" spc="5" dirty="0">
                <a:latin typeface="Arial Unicode MS"/>
                <a:cs typeface="Arial Unicode MS"/>
              </a:rPr>
              <a:t>y </a:t>
            </a:r>
            <a:r>
              <a:rPr sz="650" spc="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compensadores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estáticos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área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control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un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bus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piloto,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modo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todas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fuentes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potencia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reactiva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controlable </a:t>
            </a:r>
            <a:r>
              <a:rPr sz="650" spc="3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25" dirty="0">
                <a:latin typeface="Arial Unicode MS"/>
                <a:cs typeface="Arial Unicode MS"/>
              </a:rPr>
              <a:t>coordinen </a:t>
            </a:r>
            <a:r>
              <a:rPr sz="650" spc="20" dirty="0">
                <a:latin typeface="Arial Unicode MS"/>
                <a:cs typeface="Arial Unicode MS"/>
              </a:rPr>
              <a:t>para </a:t>
            </a:r>
            <a:r>
              <a:rPr sz="650" spc="25" dirty="0">
                <a:latin typeface="Arial Unicode MS"/>
                <a:cs typeface="Arial Unicode MS"/>
              </a:rPr>
              <a:t>gestionar </a:t>
            </a:r>
            <a:r>
              <a:rPr sz="650" spc="20" dirty="0">
                <a:latin typeface="Arial Unicode MS"/>
                <a:cs typeface="Arial Unicode MS"/>
              </a:rPr>
              <a:t>adecuadamente </a:t>
            </a:r>
            <a:r>
              <a:rPr sz="650" spc="10" dirty="0">
                <a:latin typeface="Arial Unicode MS"/>
                <a:cs typeface="Arial Unicode MS"/>
              </a:rPr>
              <a:t>la capacidad </a:t>
            </a:r>
            <a:r>
              <a:rPr sz="650" spc="20" dirty="0">
                <a:latin typeface="Arial Unicode MS"/>
                <a:cs typeface="Arial Unicode MS"/>
              </a:rPr>
              <a:t>de potencia </a:t>
            </a:r>
            <a:r>
              <a:rPr sz="650" spc="15" dirty="0">
                <a:latin typeface="Arial Unicode MS"/>
                <a:cs typeface="Arial Unicode MS"/>
              </a:rPr>
              <a:t>reactiva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10" dirty="0">
                <a:latin typeface="Arial Unicode MS"/>
                <a:cs typeface="Arial Unicode MS"/>
              </a:rPr>
              <a:t>el área, </a:t>
            </a:r>
            <a:r>
              <a:rPr sz="650" spc="30" dirty="0">
                <a:latin typeface="Arial Unicode MS"/>
                <a:cs typeface="Arial Unicode MS"/>
              </a:rPr>
              <a:t>manteniendo </a:t>
            </a:r>
            <a:r>
              <a:rPr sz="650" spc="15" dirty="0">
                <a:latin typeface="Arial Unicode MS"/>
                <a:cs typeface="Arial Unicode MS"/>
              </a:rPr>
              <a:t>algunas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5" dirty="0">
                <a:latin typeface="Arial Unicode MS"/>
                <a:cs typeface="Arial Unicode MS"/>
              </a:rPr>
              <a:t>estas </a:t>
            </a:r>
            <a:r>
              <a:rPr sz="650" spc="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fuentes.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alcanzar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sus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límites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niveles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relativamente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bajos.</a:t>
            </a:r>
            <a:endParaRPr sz="650" dirty="0">
              <a:latin typeface="Arial Unicode MS"/>
              <a:cs typeface="Arial Unicode MS"/>
            </a:endParaRPr>
          </a:p>
          <a:p>
            <a:pPr marL="12700" marR="5080" indent="120014" algn="just">
              <a:lnSpc>
                <a:spcPts val="1200"/>
              </a:lnSpc>
              <a:spcBef>
                <a:spcPts val="100"/>
              </a:spcBef>
            </a:pPr>
            <a:r>
              <a:rPr sz="650" spc="10" dirty="0">
                <a:latin typeface="Arial Unicode MS"/>
                <a:cs typeface="Arial Unicode MS"/>
              </a:rPr>
              <a:t>Deslastre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carga </a:t>
            </a:r>
            <a:r>
              <a:rPr sz="650" spc="40" dirty="0">
                <a:latin typeface="Arial Unicode MS"/>
                <a:cs typeface="Arial Unicode MS"/>
              </a:rPr>
              <a:t>por </a:t>
            </a:r>
            <a:r>
              <a:rPr sz="650" spc="20" dirty="0">
                <a:latin typeface="Arial Unicode MS"/>
                <a:cs typeface="Arial Unicode MS"/>
              </a:rPr>
              <a:t>subtensión. </a:t>
            </a:r>
            <a:r>
              <a:rPr sz="650" spc="15" dirty="0">
                <a:latin typeface="Arial Unicode MS"/>
                <a:cs typeface="Arial Unicode MS"/>
              </a:rPr>
              <a:t>Una </a:t>
            </a:r>
            <a:r>
              <a:rPr sz="650" spc="20" dirty="0">
                <a:latin typeface="Arial Unicode MS"/>
                <a:cs typeface="Arial Unicode MS"/>
              </a:rPr>
              <a:t>pequeña reducción de </a:t>
            </a:r>
            <a:r>
              <a:rPr sz="650" spc="10" dirty="0">
                <a:latin typeface="Arial Unicode MS"/>
                <a:cs typeface="Arial Unicode MS"/>
              </a:rPr>
              <a:t>la carga, </a:t>
            </a:r>
            <a:r>
              <a:rPr sz="650" spc="15" dirty="0">
                <a:latin typeface="Arial Unicode MS"/>
                <a:cs typeface="Arial Unicode MS"/>
              </a:rPr>
              <a:t>incluso </a:t>
            </a:r>
            <a:r>
              <a:rPr sz="650" spc="20" dirty="0">
                <a:latin typeface="Arial Unicode MS"/>
                <a:cs typeface="Arial Unicode MS"/>
              </a:rPr>
              <a:t>del </a:t>
            </a:r>
            <a:r>
              <a:rPr sz="650" spc="-15" dirty="0">
                <a:latin typeface="Arial Unicode MS"/>
                <a:cs typeface="Arial Unicode MS"/>
              </a:rPr>
              <a:t>5% </a:t>
            </a:r>
            <a:r>
              <a:rPr sz="650" spc="10" dirty="0">
                <a:latin typeface="Arial Unicode MS"/>
                <a:cs typeface="Arial Unicode MS"/>
              </a:rPr>
              <a:t>al</a:t>
            </a:r>
            <a:r>
              <a:rPr sz="650" spc="15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10%, </a:t>
            </a:r>
            <a:r>
              <a:rPr sz="650" spc="25" dirty="0">
                <a:latin typeface="Arial Unicode MS"/>
                <a:cs typeface="Arial Unicode MS"/>
              </a:rPr>
              <a:t>puede marcar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0" dirty="0">
                <a:latin typeface="Arial Unicode MS"/>
                <a:cs typeface="Arial Unicode MS"/>
              </a:rPr>
              <a:t>diferencia </a:t>
            </a:r>
            <a:r>
              <a:rPr sz="650" spc="2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entre </a:t>
            </a:r>
            <a:r>
              <a:rPr sz="650" spc="10" dirty="0">
                <a:latin typeface="Arial Unicode MS"/>
                <a:cs typeface="Arial Unicode MS"/>
              </a:rPr>
              <a:t>el colapso </a:t>
            </a:r>
            <a:r>
              <a:rPr sz="650" spc="5" dirty="0">
                <a:latin typeface="Arial Unicode MS"/>
                <a:cs typeface="Arial Unicode MS"/>
              </a:rPr>
              <a:t>y </a:t>
            </a:r>
            <a:r>
              <a:rPr sz="650" spc="10" dirty="0">
                <a:latin typeface="Arial Unicode MS"/>
                <a:cs typeface="Arial Unicode MS"/>
              </a:rPr>
              <a:t>la supervivencia. </a:t>
            </a:r>
            <a:r>
              <a:rPr sz="650" spc="-25" dirty="0">
                <a:latin typeface="Arial Unicode MS"/>
                <a:cs typeface="Arial Unicode MS"/>
              </a:rPr>
              <a:t>El </a:t>
            </a:r>
            <a:r>
              <a:rPr sz="650" spc="15" dirty="0">
                <a:latin typeface="Arial Unicode MS"/>
                <a:cs typeface="Arial Unicode MS"/>
              </a:rPr>
              <a:t>deslastre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carga </a:t>
            </a:r>
            <a:r>
              <a:rPr sz="650" spc="25" dirty="0">
                <a:latin typeface="Arial Unicode MS"/>
                <a:cs typeface="Arial Unicode MS"/>
              </a:rPr>
              <a:t>manual </a:t>
            </a:r>
            <a:r>
              <a:rPr sz="650" spc="-5" dirty="0">
                <a:latin typeface="Arial Unicode MS"/>
                <a:cs typeface="Arial Unicode MS"/>
              </a:rPr>
              <a:t>se </a:t>
            </a:r>
            <a:r>
              <a:rPr sz="650" spc="5" dirty="0">
                <a:latin typeface="Arial Unicode MS"/>
                <a:cs typeface="Arial Unicode MS"/>
              </a:rPr>
              <a:t>usa </a:t>
            </a:r>
            <a:r>
              <a:rPr sz="650" spc="25" dirty="0">
                <a:latin typeface="Arial Unicode MS"/>
                <a:cs typeface="Arial Unicode MS"/>
              </a:rPr>
              <a:t>hoy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5" dirty="0">
                <a:latin typeface="Arial Unicode MS"/>
                <a:cs typeface="Arial Unicode MS"/>
              </a:rPr>
              <a:t>día </a:t>
            </a:r>
            <a:r>
              <a:rPr sz="650" spc="20" dirty="0">
                <a:latin typeface="Arial Unicode MS"/>
                <a:cs typeface="Arial Unicode MS"/>
              </a:rPr>
              <a:t>para </a:t>
            </a:r>
            <a:r>
              <a:rPr sz="650" spc="10" dirty="0">
                <a:latin typeface="Arial Unicode MS"/>
                <a:cs typeface="Arial Unicode MS"/>
              </a:rPr>
              <a:t>este </a:t>
            </a:r>
            <a:r>
              <a:rPr sz="650" spc="30" dirty="0">
                <a:latin typeface="Arial Unicode MS"/>
                <a:cs typeface="Arial Unicode MS"/>
              </a:rPr>
              <a:t>propósito </a:t>
            </a:r>
            <a:r>
              <a:rPr sz="650" spc="10" dirty="0">
                <a:latin typeface="Arial Unicode MS"/>
                <a:cs typeface="Arial Unicode MS"/>
              </a:rPr>
              <a:t>(algunas </a:t>
            </a:r>
            <a:r>
              <a:rPr sz="650" spc="15" dirty="0">
                <a:latin typeface="Arial Unicode MS"/>
                <a:cs typeface="Arial Unicode MS"/>
              </a:rPr>
              <a:t>empresas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2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servicios </a:t>
            </a:r>
            <a:r>
              <a:rPr sz="650" spc="20" dirty="0">
                <a:latin typeface="Arial Unicode MS"/>
                <a:cs typeface="Arial Unicode MS"/>
              </a:rPr>
              <a:t>públicos </a:t>
            </a:r>
            <a:r>
              <a:rPr sz="650" spc="15" dirty="0">
                <a:latin typeface="Arial Unicode MS"/>
                <a:cs typeface="Arial Unicode MS"/>
              </a:rPr>
              <a:t>usan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0" dirty="0">
                <a:latin typeface="Arial Unicode MS"/>
                <a:cs typeface="Arial Unicode MS"/>
              </a:rPr>
              <a:t>reducción de voltaje de </a:t>
            </a:r>
            <a:r>
              <a:rPr sz="650" spc="25" dirty="0">
                <a:latin typeface="Arial Unicode MS"/>
                <a:cs typeface="Arial Unicode MS"/>
              </a:rPr>
              <a:t>distribución </a:t>
            </a:r>
            <a:r>
              <a:rPr sz="650" dirty="0">
                <a:latin typeface="Arial Unicode MS"/>
                <a:cs typeface="Arial Unicode MS"/>
              </a:rPr>
              <a:t>a </a:t>
            </a:r>
            <a:r>
              <a:rPr sz="650" spc="15" dirty="0">
                <a:latin typeface="Arial Unicode MS"/>
                <a:cs typeface="Arial Unicode MS"/>
              </a:rPr>
              <a:t>través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-30" dirty="0">
                <a:latin typeface="Arial Unicode MS"/>
                <a:cs typeface="Arial Unicode MS"/>
              </a:rPr>
              <a:t>SCADA), </a:t>
            </a:r>
            <a:r>
              <a:rPr sz="650" spc="25" dirty="0">
                <a:latin typeface="Arial Unicode MS"/>
                <a:cs typeface="Arial Unicode MS"/>
              </a:rPr>
              <a:t>aunque puede </a:t>
            </a:r>
            <a:r>
              <a:rPr sz="650" spc="10" dirty="0">
                <a:latin typeface="Arial Unicode MS"/>
                <a:cs typeface="Arial Unicode MS"/>
              </a:rPr>
              <a:t>ser </a:t>
            </a:r>
            <a:r>
              <a:rPr sz="650" spc="20" dirty="0">
                <a:latin typeface="Arial Unicode MS"/>
                <a:cs typeface="Arial Unicode MS"/>
              </a:rPr>
              <a:t>demasiado </a:t>
            </a:r>
            <a:r>
              <a:rPr sz="650" spc="30" dirty="0">
                <a:latin typeface="Arial Unicode MS"/>
                <a:cs typeface="Arial Unicode MS"/>
              </a:rPr>
              <a:t>lento </a:t>
            </a:r>
            <a:r>
              <a:rPr sz="650" spc="20" dirty="0">
                <a:latin typeface="Arial Unicode MS"/>
                <a:cs typeface="Arial Unicode MS"/>
              </a:rPr>
              <a:t>para </a:t>
            </a:r>
            <a:r>
              <a:rPr sz="650" spc="10" dirty="0">
                <a:latin typeface="Arial Unicode MS"/>
                <a:cs typeface="Arial Unicode MS"/>
              </a:rPr>
              <a:t>ser </a:t>
            </a:r>
            <a:r>
              <a:rPr sz="650" spc="15" dirty="0">
                <a:latin typeface="Arial Unicode MS"/>
                <a:cs typeface="Arial Unicode MS"/>
              </a:rPr>
              <a:t> efectivo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caso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una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escasez </a:t>
            </a:r>
            <a:r>
              <a:rPr sz="650" spc="15" dirty="0">
                <a:latin typeface="Arial Unicode MS"/>
                <a:cs typeface="Arial Unicode MS"/>
              </a:rPr>
              <a:t>reactiva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severa.</a:t>
            </a:r>
            <a:r>
              <a:rPr sz="650" spc="-5" dirty="0">
                <a:latin typeface="Arial Unicode MS"/>
                <a:cs typeface="Arial Unicode MS"/>
              </a:rPr>
              <a:t> Los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relés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baja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tensión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tiempo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inverso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no</a:t>
            </a:r>
            <a:r>
              <a:rPr sz="650" spc="-5" dirty="0">
                <a:latin typeface="Arial Unicode MS"/>
                <a:cs typeface="Arial Unicode MS"/>
              </a:rPr>
              <a:t> se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utilizan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mucho,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pero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pueden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ser </a:t>
            </a:r>
            <a:r>
              <a:rPr sz="650" spc="35" dirty="0">
                <a:latin typeface="Arial Unicode MS"/>
                <a:cs typeface="Arial Unicode MS"/>
              </a:rPr>
              <a:t>muy </a:t>
            </a:r>
            <a:r>
              <a:rPr sz="650" dirty="0">
                <a:latin typeface="Arial Unicode MS"/>
                <a:cs typeface="Arial Unicode MS"/>
              </a:rPr>
              <a:t>eficaces. </a:t>
            </a:r>
            <a:r>
              <a:rPr sz="650" spc="-20" dirty="0">
                <a:latin typeface="Arial Unicode MS"/>
                <a:cs typeface="Arial Unicode MS"/>
              </a:rPr>
              <a:t>En </a:t>
            </a:r>
            <a:r>
              <a:rPr sz="650" spc="25" dirty="0">
                <a:latin typeface="Arial Unicode MS"/>
                <a:cs typeface="Arial Unicode MS"/>
              </a:rPr>
              <a:t>una </a:t>
            </a:r>
            <a:r>
              <a:rPr sz="650" spc="20" dirty="0">
                <a:latin typeface="Arial Unicode MS"/>
                <a:cs typeface="Arial Unicode MS"/>
              </a:rPr>
              <a:t>situación de </a:t>
            </a:r>
            <a:r>
              <a:rPr sz="650" spc="15" dirty="0">
                <a:latin typeface="Arial Unicode MS"/>
                <a:cs typeface="Arial Unicode MS"/>
              </a:rPr>
              <a:t>carga radial,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15" dirty="0">
                <a:latin typeface="Arial Unicode MS"/>
                <a:cs typeface="Arial Unicode MS"/>
              </a:rPr>
              <a:t>deslastre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carga </a:t>
            </a:r>
            <a:r>
              <a:rPr sz="650" spc="20" dirty="0">
                <a:latin typeface="Arial Unicode MS"/>
                <a:cs typeface="Arial Unicode MS"/>
              </a:rPr>
              <a:t>debe </a:t>
            </a:r>
            <a:r>
              <a:rPr sz="650" spc="10" dirty="0">
                <a:latin typeface="Arial Unicode MS"/>
                <a:cs typeface="Arial Unicode MS"/>
              </a:rPr>
              <a:t>basarse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20" dirty="0">
                <a:latin typeface="Arial Unicode MS"/>
                <a:cs typeface="Arial Unicode MS"/>
              </a:rPr>
              <a:t>voltaje del lado </a:t>
            </a:r>
            <a:r>
              <a:rPr sz="650" spc="30" dirty="0">
                <a:latin typeface="Arial Unicode MS"/>
                <a:cs typeface="Arial Unicode MS"/>
              </a:rPr>
              <a:t>primario. </a:t>
            </a:r>
            <a:r>
              <a:rPr sz="650" spc="-20" dirty="0">
                <a:latin typeface="Arial Unicode MS"/>
                <a:cs typeface="Arial Unicode MS"/>
              </a:rPr>
              <a:t>En </a:t>
            </a:r>
            <a:r>
              <a:rPr sz="650" spc="40" dirty="0">
                <a:latin typeface="Arial Unicode MS"/>
                <a:cs typeface="Arial Unicode MS"/>
              </a:rPr>
              <a:t>un </a:t>
            </a:r>
            <a:r>
              <a:rPr sz="650" spc="4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problema </a:t>
            </a:r>
            <a:r>
              <a:rPr sz="650" spc="20" dirty="0">
                <a:latin typeface="Arial Unicode MS"/>
                <a:cs typeface="Arial Unicode MS"/>
              </a:rPr>
              <a:t>de estabilidad en </a:t>
            </a:r>
            <a:r>
              <a:rPr sz="650" spc="15" dirty="0">
                <a:latin typeface="Arial Unicode MS"/>
                <a:cs typeface="Arial Unicode MS"/>
              </a:rPr>
              <a:t>estado estacionario,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5" dirty="0">
                <a:latin typeface="Arial Unicode MS"/>
                <a:cs typeface="Arial Unicode MS"/>
              </a:rPr>
              <a:t>pérdida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carga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spc="10" dirty="0">
                <a:latin typeface="Arial Unicode MS"/>
                <a:cs typeface="Arial Unicode MS"/>
              </a:rPr>
              <a:t>el </a:t>
            </a:r>
            <a:r>
              <a:rPr sz="650" spc="15" dirty="0">
                <a:latin typeface="Arial Unicode MS"/>
                <a:cs typeface="Arial Unicode MS"/>
              </a:rPr>
              <a:t>sistema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5" dirty="0">
                <a:latin typeface="Arial Unicode MS"/>
                <a:cs typeface="Arial Unicode MS"/>
              </a:rPr>
              <a:t>recepción </a:t>
            </a:r>
            <a:r>
              <a:rPr sz="650" spc="10" dirty="0">
                <a:latin typeface="Arial Unicode MS"/>
                <a:cs typeface="Arial Unicode MS"/>
              </a:rPr>
              <a:t>será </a:t>
            </a:r>
            <a:r>
              <a:rPr sz="650" spc="15" dirty="0">
                <a:latin typeface="Arial Unicode MS"/>
                <a:cs typeface="Arial Unicode MS"/>
              </a:rPr>
              <a:t>más </a:t>
            </a:r>
            <a:r>
              <a:rPr sz="650" spc="10" dirty="0">
                <a:latin typeface="Arial Unicode MS"/>
                <a:cs typeface="Arial Unicode MS"/>
              </a:rPr>
              <a:t>efectiva, </a:t>
            </a:r>
            <a:r>
              <a:rPr sz="650" spc="25" dirty="0">
                <a:latin typeface="Arial Unicode MS"/>
                <a:cs typeface="Arial Unicode MS"/>
              </a:rPr>
              <a:t>aunque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15" dirty="0">
                <a:latin typeface="Arial Unicode MS"/>
                <a:cs typeface="Arial Unicode MS"/>
              </a:rPr>
              <a:t> voltajes </a:t>
            </a:r>
            <a:r>
              <a:rPr sz="650" spc="25" dirty="0">
                <a:latin typeface="Arial Unicode MS"/>
                <a:cs typeface="Arial Unicode MS"/>
              </a:rPr>
              <a:t>pueden </a:t>
            </a:r>
            <a:r>
              <a:rPr sz="650" spc="10" dirty="0">
                <a:latin typeface="Arial Unicode MS"/>
                <a:cs typeface="Arial Unicode MS"/>
              </a:rPr>
              <a:t>ser </a:t>
            </a:r>
            <a:r>
              <a:rPr sz="650" spc="15" dirty="0">
                <a:latin typeface="Arial Unicode MS"/>
                <a:cs typeface="Arial Unicode MS"/>
              </a:rPr>
              <a:t>más bajos </a:t>
            </a:r>
            <a:r>
              <a:rPr sz="650" spc="5" dirty="0">
                <a:latin typeface="Arial Unicode MS"/>
                <a:cs typeface="Arial Unicode MS"/>
              </a:rPr>
              <a:t>cerca </a:t>
            </a:r>
            <a:r>
              <a:rPr sz="650" spc="20" dirty="0">
                <a:latin typeface="Arial Unicode MS"/>
                <a:cs typeface="Arial Unicode MS"/>
              </a:rPr>
              <a:t>del </a:t>
            </a:r>
            <a:r>
              <a:rPr sz="650" spc="25" dirty="0">
                <a:latin typeface="Arial Unicode MS"/>
                <a:cs typeface="Arial Unicode MS"/>
              </a:rPr>
              <a:t>centro </a:t>
            </a:r>
            <a:r>
              <a:rPr sz="650" spc="15" dirty="0">
                <a:latin typeface="Arial Unicode MS"/>
                <a:cs typeface="Arial Unicode MS"/>
              </a:rPr>
              <a:t>eléctrico </a:t>
            </a:r>
            <a:r>
              <a:rPr sz="650" spc="20" dirty="0">
                <a:latin typeface="Arial Unicode MS"/>
                <a:cs typeface="Arial Unicode MS"/>
              </a:rPr>
              <a:t>(eliminar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15" dirty="0">
                <a:latin typeface="Arial Unicode MS"/>
                <a:cs typeface="Arial Unicode MS"/>
              </a:rPr>
              <a:t>carga </a:t>
            </a:r>
            <a:r>
              <a:rPr sz="650" spc="20" dirty="0">
                <a:latin typeface="Arial Unicode MS"/>
                <a:cs typeface="Arial Unicode MS"/>
              </a:rPr>
              <a:t>en </a:t>
            </a:r>
            <a:r>
              <a:rPr sz="650" dirty="0">
                <a:latin typeface="Arial Unicode MS"/>
                <a:cs typeface="Arial Unicode MS"/>
              </a:rPr>
              <a:t>las </a:t>
            </a:r>
            <a:r>
              <a:rPr sz="650" spc="25" dirty="0">
                <a:latin typeface="Arial Unicode MS"/>
                <a:cs typeface="Arial Unicode MS"/>
              </a:rPr>
              <a:t>proximidades </a:t>
            </a:r>
            <a:r>
              <a:rPr sz="650" spc="20" dirty="0">
                <a:latin typeface="Arial Unicode MS"/>
                <a:cs typeface="Arial Unicode MS"/>
              </a:rPr>
              <a:t>del voltaje </a:t>
            </a:r>
            <a:r>
              <a:rPr sz="650" spc="15" dirty="0">
                <a:latin typeface="Arial Unicode MS"/>
                <a:cs typeface="Arial Unicode MS"/>
              </a:rPr>
              <a:t>más </a:t>
            </a:r>
            <a:r>
              <a:rPr sz="650" spc="20" dirty="0">
                <a:latin typeface="Arial Unicode MS"/>
                <a:cs typeface="Arial Unicode MS"/>
              </a:rPr>
              <a:t>bajo </a:t>
            </a:r>
            <a:r>
              <a:rPr sz="650" spc="25" dirty="0">
                <a:latin typeface="Arial Unicode MS"/>
                <a:cs typeface="Arial Unicode MS"/>
              </a:rPr>
              <a:t>puede </a:t>
            </a:r>
            <a:r>
              <a:rPr sz="650" spc="3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lograrse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más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fácilmente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aún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así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ser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útil</a:t>
            </a:r>
            <a:r>
              <a:rPr sz="650" spc="-15" dirty="0">
                <a:latin typeface="Arial Unicode MS"/>
                <a:cs typeface="Arial Unicode MS"/>
              </a:rPr>
              <a:t> ).</a:t>
            </a:r>
            <a:endParaRPr sz="650" dirty="0">
              <a:latin typeface="Arial Unicode MS"/>
              <a:cs typeface="Arial Unicode MS"/>
            </a:endParaRPr>
          </a:p>
          <a:p>
            <a:pPr marL="132715" algn="just">
              <a:lnSpc>
                <a:spcPct val="100000"/>
              </a:lnSpc>
              <a:spcBef>
                <a:spcPts val="325"/>
              </a:spcBef>
            </a:pPr>
            <a:r>
              <a:rPr sz="600" spc="15" dirty="0">
                <a:latin typeface="Arial Unicode MS"/>
                <a:cs typeface="Arial Unicode MS"/>
              </a:rPr>
              <a:t>Generadores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factor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potencia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más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bajo.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Cuando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nueva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generación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está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lo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suficientemente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cerca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áreas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reactivas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cortas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o</a:t>
            </a:r>
            <a:endParaRPr sz="600" dirty="0">
              <a:latin typeface="Arial Unicode MS"/>
              <a:cs typeface="Arial Unicode MS"/>
            </a:endParaRPr>
          </a:p>
          <a:p>
            <a:pPr marL="12700" marR="51435" algn="just">
              <a:lnSpc>
                <a:spcPct val="166200"/>
              </a:lnSpc>
            </a:pPr>
            <a:r>
              <a:rPr sz="600" spc="5" dirty="0">
                <a:latin typeface="Arial Unicode MS"/>
                <a:cs typeface="Arial Unicode MS"/>
              </a:rPr>
              <a:t>áreas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que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ocasionalmente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pueden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demandar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grandes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reservas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reactivas,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</a:t>
            </a:r>
            <a:r>
              <a:rPr sz="600" spc="-5" dirty="0">
                <a:latin typeface="Arial Unicode MS"/>
                <a:cs typeface="Arial Unicode MS"/>
              </a:rPr>
              <a:t> veces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puede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ser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apropiado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35" dirty="0">
                <a:latin typeface="Arial Unicode MS"/>
                <a:cs typeface="Arial Unicode MS"/>
              </a:rPr>
              <a:t>un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generador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factor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potencia </a:t>
            </a:r>
            <a:r>
              <a:rPr sz="600" spc="-15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5" dirty="0">
                <a:latin typeface="Arial Unicode MS"/>
                <a:cs typeface="Arial Unicode MS"/>
              </a:rPr>
              <a:t>0,80 </a:t>
            </a:r>
            <a:r>
              <a:rPr sz="600" spc="25" dirty="0">
                <a:latin typeface="Arial Unicode MS"/>
                <a:cs typeface="Arial Unicode MS"/>
              </a:rPr>
              <a:t>o </a:t>
            </a:r>
            <a:r>
              <a:rPr sz="600" dirty="0">
                <a:latin typeface="Arial Unicode MS"/>
                <a:cs typeface="Arial Unicode MS"/>
              </a:rPr>
              <a:t>0,85. </a:t>
            </a:r>
            <a:r>
              <a:rPr sz="600" spc="-5" dirty="0">
                <a:latin typeface="Arial Unicode MS"/>
                <a:cs typeface="Arial Unicode MS"/>
              </a:rPr>
              <a:t>Sin </a:t>
            </a:r>
            <a:r>
              <a:rPr sz="600" spc="25" dirty="0">
                <a:latin typeface="Arial Unicode MS"/>
                <a:cs typeface="Arial Unicode MS"/>
              </a:rPr>
              <a:t>embargo, </a:t>
            </a:r>
            <a:r>
              <a:rPr sz="600" spc="10" dirty="0">
                <a:latin typeface="Arial Unicode MS"/>
                <a:cs typeface="Arial Unicode MS"/>
              </a:rPr>
              <a:t>los </a:t>
            </a:r>
            <a:r>
              <a:rPr sz="600" spc="15" dirty="0">
                <a:latin typeface="Arial Unicode MS"/>
                <a:cs typeface="Arial Unicode MS"/>
              </a:rPr>
              <a:t>condensadores </a:t>
            </a:r>
            <a:r>
              <a:rPr sz="600" spc="20" dirty="0">
                <a:latin typeface="Arial Unicode MS"/>
                <a:cs typeface="Arial Unicode MS"/>
              </a:rPr>
              <a:t>en </a:t>
            </a:r>
            <a:r>
              <a:rPr sz="600" spc="15" dirty="0">
                <a:latin typeface="Arial Unicode MS"/>
                <a:cs typeface="Arial Unicode MS"/>
              </a:rPr>
              <a:t>derivación con </a:t>
            </a:r>
            <a:r>
              <a:rPr sz="600" spc="35" dirty="0">
                <a:latin typeface="Arial Unicode MS"/>
                <a:cs typeface="Arial Unicode MS"/>
              </a:rPr>
              <a:t>un </a:t>
            </a:r>
            <a:r>
              <a:rPr sz="600" spc="25" dirty="0">
                <a:latin typeface="Arial Unicode MS"/>
                <a:cs typeface="Arial Unicode MS"/>
              </a:rPr>
              <a:t>generador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25" dirty="0">
                <a:latin typeface="Arial Unicode MS"/>
                <a:cs typeface="Arial Unicode MS"/>
              </a:rPr>
              <a:t>factor </a:t>
            </a:r>
            <a:r>
              <a:rPr sz="600" spc="20" dirty="0">
                <a:latin typeface="Arial Unicode MS"/>
                <a:cs typeface="Arial Unicode MS"/>
              </a:rPr>
              <a:t>de potencia </a:t>
            </a:r>
            <a:r>
              <a:rPr sz="600" spc="15" dirty="0">
                <a:latin typeface="Arial Unicode MS"/>
                <a:cs typeface="Arial Unicode MS"/>
              </a:rPr>
              <a:t>más </a:t>
            </a:r>
            <a:r>
              <a:rPr sz="600" spc="25" dirty="0">
                <a:latin typeface="Arial Unicode MS"/>
                <a:cs typeface="Arial Unicode MS"/>
              </a:rPr>
              <a:t>alto que tienen </a:t>
            </a:r>
            <a:r>
              <a:rPr sz="600" spc="10" dirty="0">
                <a:latin typeface="Arial Unicode MS"/>
                <a:cs typeface="Arial Unicode MS"/>
              </a:rPr>
              <a:t>capacidad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2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sobrecarga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reactiva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pueden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ser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más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flexibles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y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económicos.</a:t>
            </a:r>
            <a:endParaRPr sz="600" dirty="0">
              <a:latin typeface="Arial Unicode MS"/>
              <a:cs typeface="Arial Unicode MS"/>
            </a:endParaRPr>
          </a:p>
          <a:p>
            <a:pPr marL="12700" marR="34290" indent="120014" algn="just">
              <a:lnSpc>
                <a:spcPct val="166000"/>
              </a:lnSpc>
            </a:pPr>
            <a:r>
              <a:rPr sz="600" spc="15" dirty="0">
                <a:latin typeface="Arial Unicode MS"/>
                <a:cs typeface="Arial Unicode MS"/>
              </a:rPr>
              <a:t>Utilice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capacidad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sobrecarga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reactiva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generador.</a:t>
            </a:r>
            <a:r>
              <a:rPr sz="600" spc="-5" dirty="0">
                <a:latin typeface="Arial Unicode MS"/>
                <a:cs typeface="Arial Unicode MS"/>
              </a:rPr>
              <a:t> Los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generadores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deben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usarse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con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mayor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eficacia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posible.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La </a:t>
            </a:r>
            <a:r>
              <a:rPr sz="600" spc="10" dirty="0">
                <a:latin typeface="Arial Unicode MS"/>
                <a:cs typeface="Arial Unicode MS"/>
              </a:rPr>
              <a:t>capacidad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-15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sobrecarga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los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generadores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y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excitadores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puede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usarse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para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retrasar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el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colapso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voltaje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hasta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que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los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operadores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puedan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cambiar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el </a:t>
            </a:r>
            <a:r>
              <a:rPr sz="600" spc="-15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despacho </a:t>
            </a:r>
            <a:r>
              <a:rPr sz="600" spc="25" dirty="0">
                <a:latin typeface="Arial Unicode MS"/>
                <a:cs typeface="Arial Unicode MS"/>
              </a:rPr>
              <a:t>o reducir </a:t>
            </a:r>
            <a:r>
              <a:rPr sz="600" spc="10" dirty="0">
                <a:latin typeface="Arial Unicode MS"/>
                <a:cs typeface="Arial Unicode MS"/>
              </a:rPr>
              <a:t>la </a:t>
            </a:r>
            <a:r>
              <a:rPr sz="600" spc="15" dirty="0">
                <a:latin typeface="Arial Unicode MS"/>
                <a:cs typeface="Arial Unicode MS"/>
              </a:rPr>
              <a:t>carga </a:t>
            </a:r>
            <a:r>
              <a:rPr sz="600" spc="20" dirty="0">
                <a:latin typeface="Arial Unicode MS"/>
                <a:cs typeface="Arial Unicode MS"/>
              </a:rPr>
              <a:t>cuando </a:t>
            </a:r>
            <a:r>
              <a:rPr sz="600" dirty="0">
                <a:latin typeface="Arial Unicode MS"/>
                <a:cs typeface="Arial Unicode MS"/>
              </a:rPr>
              <a:t>las </a:t>
            </a:r>
            <a:r>
              <a:rPr sz="600" spc="15" dirty="0">
                <a:latin typeface="Arial Unicode MS"/>
                <a:cs typeface="Arial Unicode MS"/>
              </a:rPr>
              <a:t>sobrecargas </a:t>
            </a:r>
            <a:r>
              <a:rPr sz="600" spc="10" dirty="0">
                <a:latin typeface="Arial Unicode MS"/>
                <a:cs typeface="Arial Unicode MS"/>
              </a:rPr>
              <a:t>reactivas </a:t>
            </a:r>
            <a:r>
              <a:rPr sz="600" spc="15" dirty="0">
                <a:latin typeface="Arial Unicode MS"/>
                <a:cs typeface="Arial Unicode MS"/>
              </a:rPr>
              <a:t>son modestas. </a:t>
            </a:r>
            <a:r>
              <a:rPr sz="600" dirty="0">
                <a:latin typeface="Arial Unicode MS"/>
                <a:cs typeface="Arial Unicode MS"/>
              </a:rPr>
              <a:t>Para </a:t>
            </a:r>
            <a:r>
              <a:rPr sz="600" spc="25" dirty="0">
                <a:latin typeface="Arial Unicode MS"/>
                <a:cs typeface="Arial Unicode MS"/>
              </a:rPr>
              <a:t>que </a:t>
            </a:r>
            <a:r>
              <a:rPr sz="600" spc="-5" dirty="0">
                <a:latin typeface="Arial Unicode MS"/>
                <a:cs typeface="Arial Unicode MS"/>
              </a:rPr>
              <a:t>sea </a:t>
            </a:r>
            <a:r>
              <a:rPr sz="600" spc="15" dirty="0">
                <a:latin typeface="Arial Unicode MS"/>
                <a:cs typeface="Arial Unicode MS"/>
              </a:rPr>
              <a:t>más </a:t>
            </a:r>
            <a:r>
              <a:rPr sz="600" spc="20" dirty="0">
                <a:latin typeface="Arial Unicode MS"/>
                <a:cs typeface="Arial Unicode MS"/>
              </a:rPr>
              <a:t>útil, </a:t>
            </a:r>
            <a:r>
              <a:rPr sz="600" spc="10" dirty="0">
                <a:latin typeface="Arial Unicode MS"/>
                <a:cs typeface="Arial Unicode MS"/>
              </a:rPr>
              <a:t>la capacidad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15" dirty="0">
                <a:latin typeface="Arial Unicode MS"/>
                <a:cs typeface="Arial Unicode MS"/>
              </a:rPr>
              <a:t>sobrecarga reactiva </a:t>
            </a:r>
            <a:r>
              <a:rPr sz="600" spc="20" dirty="0">
                <a:latin typeface="Arial Unicode MS"/>
                <a:cs typeface="Arial Unicode MS"/>
              </a:rPr>
              <a:t> debe definirse de antemano, </a:t>
            </a:r>
            <a:r>
              <a:rPr sz="600" spc="10" dirty="0">
                <a:latin typeface="Arial Unicode MS"/>
                <a:cs typeface="Arial Unicode MS"/>
              </a:rPr>
              <a:t>los </a:t>
            </a:r>
            <a:r>
              <a:rPr sz="600" spc="20" dirty="0">
                <a:latin typeface="Arial Unicode MS"/>
                <a:cs typeface="Arial Unicode MS"/>
              </a:rPr>
              <a:t>operadores deben </a:t>
            </a:r>
            <a:r>
              <a:rPr sz="600" spc="10" dirty="0">
                <a:latin typeface="Arial Unicode MS"/>
                <a:cs typeface="Arial Unicode MS"/>
              </a:rPr>
              <a:t>capacitarse </a:t>
            </a:r>
            <a:r>
              <a:rPr sz="600" spc="20" dirty="0">
                <a:latin typeface="Arial Unicode MS"/>
                <a:cs typeface="Arial Unicode MS"/>
              </a:rPr>
              <a:t>en </a:t>
            </a:r>
            <a:r>
              <a:rPr sz="600" spc="10" dirty="0">
                <a:latin typeface="Arial Unicode MS"/>
                <a:cs typeface="Arial Unicode MS"/>
              </a:rPr>
              <a:t>su </a:t>
            </a:r>
            <a:r>
              <a:rPr sz="600" spc="15" dirty="0">
                <a:latin typeface="Arial Unicode MS"/>
                <a:cs typeface="Arial Unicode MS"/>
              </a:rPr>
              <a:t>uso </a:t>
            </a:r>
            <a:r>
              <a:rPr sz="600" spc="5" dirty="0">
                <a:latin typeface="Arial Unicode MS"/>
                <a:cs typeface="Arial Unicode MS"/>
              </a:rPr>
              <a:t>y </a:t>
            </a:r>
            <a:r>
              <a:rPr sz="600" spc="10" dirty="0">
                <a:latin typeface="Arial Unicode MS"/>
                <a:cs typeface="Arial Unicode MS"/>
              </a:rPr>
              <a:t>los </a:t>
            </a:r>
            <a:r>
              <a:rPr sz="600" spc="15" dirty="0">
                <a:latin typeface="Arial Unicode MS"/>
                <a:cs typeface="Arial Unicode MS"/>
              </a:rPr>
              <a:t>dispositivos </a:t>
            </a:r>
            <a:r>
              <a:rPr sz="600" spc="20" dirty="0">
                <a:latin typeface="Arial Unicode MS"/>
                <a:cs typeface="Arial Unicode MS"/>
              </a:rPr>
              <a:t>de protección deben configurarse de </a:t>
            </a:r>
            <a:r>
              <a:rPr sz="600" spc="25" dirty="0">
                <a:latin typeface="Arial Unicode MS"/>
                <a:cs typeface="Arial Unicode MS"/>
              </a:rPr>
              <a:t>manera </a:t>
            </a:r>
            <a:r>
              <a:rPr sz="600" spc="3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que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no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impidan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su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uso.</a:t>
            </a:r>
            <a:endParaRPr sz="600" dirty="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4098" y="5054250"/>
            <a:ext cx="5029835" cy="3443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10" dirty="0">
                <a:latin typeface="Arial Unicode MS"/>
                <a:cs typeface="Arial Unicode MS"/>
              </a:rPr>
              <a:t>Referencias</a:t>
            </a:r>
            <a:endParaRPr sz="9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700" dirty="0">
                <a:latin typeface="Arial Unicode MS"/>
                <a:cs typeface="Arial Unicode MS"/>
              </a:rPr>
              <a:t>Cañizares,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30" dirty="0">
                <a:latin typeface="Arial Unicode MS"/>
                <a:cs typeface="Arial Unicode MS"/>
              </a:rPr>
              <a:t>CA,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editor.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Evaluación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estabilidad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voltaje: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conceptos,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prácticas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herramientas,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Potencia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-55" dirty="0">
                <a:latin typeface="Arial Unicode MS"/>
                <a:cs typeface="Arial Unicode MS"/>
              </a:rPr>
              <a:t>IEEE-PES</a:t>
            </a:r>
            <a:endParaRPr sz="700">
              <a:latin typeface="Arial Unicode MS"/>
              <a:cs typeface="Arial Unicode MS"/>
            </a:endParaRPr>
          </a:p>
          <a:p>
            <a:pPr marL="316230">
              <a:lnSpc>
                <a:spcPct val="100000"/>
              </a:lnSpc>
              <a:spcBef>
                <a:spcPts val="409"/>
              </a:spcBef>
            </a:pPr>
            <a:r>
              <a:rPr sz="650" spc="10" dirty="0">
                <a:latin typeface="Arial Unicode MS"/>
                <a:cs typeface="Arial Unicode MS"/>
              </a:rPr>
              <a:t>Publicación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especial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Subcomité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estabilidad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sistemas,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35" dirty="0">
                <a:latin typeface="Arial Unicode MS"/>
                <a:cs typeface="Arial Unicode MS"/>
              </a:rPr>
              <a:t>SP101PSS,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agosto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2002.</a:t>
            </a:r>
            <a:endParaRPr sz="6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700" dirty="0">
                <a:latin typeface="Arial Unicode MS"/>
                <a:cs typeface="Arial Unicode MS"/>
              </a:rPr>
              <a:t>Cañizares,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30" dirty="0">
                <a:latin typeface="Arial Unicode MS"/>
                <a:cs typeface="Arial Unicode MS"/>
              </a:rPr>
              <a:t>CA,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Cavallo,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30" dirty="0">
                <a:latin typeface="Arial Unicode MS"/>
                <a:cs typeface="Arial Unicode MS"/>
              </a:rPr>
              <a:t>C.,</a:t>
            </a:r>
            <a:r>
              <a:rPr sz="700" spc="-10" dirty="0">
                <a:latin typeface="Arial Unicode MS"/>
                <a:cs typeface="Arial Unicode MS"/>
              </a:rPr>
              <a:t> Pozzi,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M.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Corsi,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35" dirty="0">
                <a:latin typeface="Arial Unicode MS"/>
                <a:cs typeface="Arial Unicode MS"/>
              </a:rPr>
              <a:t>S.,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Comparando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regulación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tensión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secundaria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derivación</a:t>
            </a:r>
            <a:endParaRPr sz="700">
              <a:latin typeface="Arial Unicode MS"/>
              <a:cs typeface="Arial Unicode MS"/>
            </a:endParaRPr>
          </a:p>
          <a:p>
            <a:pPr marL="316230">
              <a:lnSpc>
                <a:spcPct val="100000"/>
              </a:lnSpc>
              <a:spcBef>
                <a:spcPts val="400"/>
              </a:spcBef>
            </a:pPr>
            <a:r>
              <a:rPr sz="650" spc="20" dirty="0">
                <a:latin typeface="Arial Unicode MS"/>
                <a:cs typeface="Arial Unicode MS"/>
              </a:rPr>
              <a:t>compensación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por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mejorar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estabilidad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voltaje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capacidad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transferencia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sistema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eléctrico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italiano,</a:t>
            </a:r>
            <a:endParaRPr sz="650">
              <a:latin typeface="Arial Unicode MS"/>
              <a:cs typeface="Arial Unicode MS"/>
            </a:endParaRPr>
          </a:p>
          <a:p>
            <a:pPr marL="316230">
              <a:lnSpc>
                <a:spcPct val="100000"/>
              </a:lnSpc>
              <a:spcBef>
                <a:spcPts val="465"/>
              </a:spcBef>
            </a:pPr>
            <a:r>
              <a:rPr sz="600" spc="15" dirty="0">
                <a:latin typeface="Arial Unicode MS"/>
                <a:cs typeface="Arial Unicode MS"/>
              </a:rPr>
              <a:t>Investigación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sistemas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energía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eléctrica,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73,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67–76,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2005.</a:t>
            </a:r>
            <a:endParaRPr sz="6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800" spc="-5" dirty="0">
                <a:latin typeface="Arial Unicode MS"/>
                <a:cs typeface="Arial Unicode MS"/>
              </a:rPr>
              <a:t>Gao,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B.,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Morison,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40" dirty="0">
                <a:latin typeface="Arial Unicode MS"/>
                <a:cs typeface="Arial Unicode MS"/>
              </a:rPr>
              <a:t>GK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Kundur,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P.,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Evaluación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estabilidad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voltaje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mediante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análisis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modal,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55" dirty="0">
                <a:latin typeface="Arial Unicode MS"/>
                <a:cs typeface="Arial Unicode MS"/>
              </a:rPr>
              <a:t>IEEE</a:t>
            </a:r>
            <a:endParaRPr sz="800">
              <a:latin typeface="Arial Unicode MS"/>
              <a:cs typeface="Arial Unicode MS"/>
            </a:endParaRPr>
          </a:p>
          <a:p>
            <a:pPr marL="316230">
              <a:lnSpc>
                <a:spcPct val="100000"/>
              </a:lnSpc>
              <a:spcBef>
                <a:spcPts val="335"/>
              </a:spcBef>
            </a:pPr>
            <a:r>
              <a:rPr sz="700" spc="5" dirty="0">
                <a:latin typeface="Arial Unicode MS"/>
                <a:cs typeface="Arial Unicode MS"/>
              </a:rPr>
              <a:t>Transacciones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sistemas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energía,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7,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1529-1542,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1992.</a:t>
            </a:r>
            <a:endParaRPr sz="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650" spc="15" dirty="0">
                <a:latin typeface="Arial Unicode MS"/>
                <a:cs typeface="Arial Unicode MS"/>
              </a:rPr>
              <a:t>Hill,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0" dirty="0">
                <a:latin typeface="Arial Unicode MS"/>
                <a:cs typeface="Arial Unicode MS"/>
              </a:rPr>
              <a:t>DJ,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modelos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dinámica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no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lineal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con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recuperación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para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estudios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estabilidad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voltaje,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Transacciones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45" dirty="0">
                <a:latin typeface="Arial Unicode MS"/>
                <a:cs typeface="Arial Unicode MS"/>
              </a:rPr>
              <a:t>IEEE</a:t>
            </a:r>
            <a:endParaRPr sz="650">
              <a:latin typeface="Arial Unicode MS"/>
              <a:cs typeface="Arial Unicode MS"/>
            </a:endParaRPr>
          </a:p>
          <a:p>
            <a:pPr marL="316230">
              <a:lnSpc>
                <a:spcPct val="100000"/>
              </a:lnSpc>
              <a:spcBef>
                <a:spcPts val="315"/>
              </a:spcBef>
            </a:pP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2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Power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Systems,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8,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166-176,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1993.</a:t>
            </a:r>
            <a:endParaRPr sz="750">
              <a:latin typeface="Arial Unicode MS"/>
              <a:cs typeface="Arial Unicode MS"/>
            </a:endParaRPr>
          </a:p>
          <a:p>
            <a:pPr marL="316230" marR="43815" indent="-304165">
              <a:lnSpc>
                <a:spcPct val="135300"/>
              </a:lnSpc>
              <a:spcBef>
                <a:spcPts val="125"/>
              </a:spcBef>
            </a:pPr>
            <a:r>
              <a:rPr sz="650" spc="25" dirty="0">
                <a:latin typeface="Arial Unicode MS"/>
                <a:cs typeface="Arial Unicode MS"/>
              </a:rPr>
              <a:t>Grupo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25" dirty="0">
                <a:latin typeface="Arial Unicode MS"/>
                <a:cs typeface="Arial Unicode MS"/>
              </a:rPr>
              <a:t>trabajo </a:t>
            </a:r>
            <a:r>
              <a:rPr sz="650" spc="30" dirty="0">
                <a:latin typeface="Arial Unicode MS"/>
                <a:cs typeface="Arial Unicode MS"/>
              </a:rPr>
              <a:t>conjunto </a:t>
            </a:r>
            <a:r>
              <a:rPr sz="650" spc="-40" dirty="0">
                <a:latin typeface="Arial Unicode MS"/>
                <a:cs typeface="Arial Unicode MS"/>
              </a:rPr>
              <a:t>IEEE-CIGRE </a:t>
            </a:r>
            <a:r>
              <a:rPr sz="650" spc="20" dirty="0">
                <a:latin typeface="Arial Unicode MS"/>
                <a:cs typeface="Arial Unicode MS"/>
              </a:rPr>
              <a:t>sobre </a:t>
            </a:r>
            <a:r>
              <a:rPr sz="650" spc="30" dirty="0">
                <a:latin typeface="Arial Unicode MS"/>
                <a:cs typeface="Arial Unicode MS"/>
              </a:rPr>
              <a:t>términos </a:t>
            </a:r>
            <a:r>
              <a:rPr sz="650" spc="5" dirty="0">
                <a:latin typeface="Arial Unicode MS"/>
                <a:cs typeface="Arial Unicode MS"/>
              </a:rPr>
              <a:t>y </a:t>
            </a:r>
            <a:r>
              <a:rPr sz="650" spc="20" dirty="0">
                <a:latin typeface="Arial Unicode MS"/>
                <a:cs typeface="Arial Unicode MS"/>
              </a:rPr>
              <a:t>definiciones de estabilidad </a:t>
            </a:r>
            <a:r>
              <a:rPr sz="650" spc="15" dirty="0">
                <a:latin typeface="Arial Unicode MS"/>
                <a:cs typeface="Arial Unicode MS"/>
              </a:rPr>
              <a:t>(Kundur, </a:t>
            </a:r>
            <a:r>
              <a:rPr sz="650" spc="-20" dirty="0">
                <a:latin typeface="Arial Unicode MS"/>
                <a:cs typeface="Arial Unicode MS"/>
              </a:rPr>
              <a:t>P., </a:t>
            </a:r>
            <a:r>
              <a:rPr sz="650" spc="5" dirty="0">
                <a:latin typeface="Arial Unicode MS"/>
                <a:cs typeface="Arial Unicode MS"/>
              </a:rPr>
              <a:t>Paserba, </a:t>
            </a:r>
            <a:r>
              <a:rPr sz="650" spc="-55" dirty="0">
                <a:latin typeface="Arial Unicode MS"/>
                <a:cs typeface="Arial Unicode MS"/>
              </a:rPr>
              <a:t>J., </a:t>
            </a:r>
            <a:r>
              <a:rPr sz="650" spc="15" dirty="0">
                <a:latin typeface="Arial Unicode MS"/>
                <a:cs typeface="Arial Unicode MS"/>
              </a:rPr>
              <a:t>Ajjarapu, </a:t>
            </a:r>
            <a:r>
              <a:rPr sz="650" spc="-20" dirty="0">
                <a:latin typeface="Arial Unicode MS"/>
                <a:cs typeface="Arial Unicode MS"/>
              </a:rPr>
              <a:t>V., 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Andersson, </a:t>
            </a:r>
            <a:r>
              <a:rPr sz="750" spc="-20" dirty="0">
                <a:latin typeface="Arial Unicode MS"/>
                <a:cs typeface="Arial Unicode MS"/>
              </a:rPr>
              <a:t>G., </a:t>
            </a:r>
            <a:r>
              <a:rPr sz="750" dirty="0">
                <a:latin typeface="Arial Unicode MS"/>
                <a:cs typeface="Arial Unicode MS"/>
              </a:rPr>
              <a:t>Bose, </a:t>
            </a:r>
            <a:r>
              <a:rPr sz="750" spc="-15" dirty="0">
                <a:latin typeface="Arial Unicode MS"/>
                <a:cs typeface="Arial Unicode MS"/>
              </a:rPr>
              <a:t>A., </a:t>
            </a:r>
            <a:r>
              <a:rPr sz="750" dirty="0">
                <a:latin typeface="Arial Unicode MS"/>
                <a:cs typeface="Arial Unicode MS"/>
              </a:rPr>
              <a:t>Cañizares, </a:t>
            </a:r>
            <a:r>
              <a:rPr sz="750" spc="-30" dirty="0">
                <a:latin typeface="Arial Unicode MS"/>
                <a:cs typeface="Arial Unicode MS"/>
              </a:rPr>
              <a:t>C., </a:t>
            </a:r>
            <a:r>
              <a:rPr sz="750" spc="25" dirty="0">
                <a:latin typeface="Arial Unicode MS"/>
                <a:cs typeface="Arial Unicode MS"/>
              </a:rPr>
              <a:t>Hatziargyriou, </a:t>
            </a:r>
            <a:r>
              <a:rPr sz="750" dirty="0">
                <a:latin typeface="Arial Unicode MS"/>
                <a:cs typeface="Arial Unicode MS"/>
              </a:rPr>
              <a:t>N., </a:t>
            </a:r>
            <a:r>
              <a:rPr sz="750" spc="15" dirty="0">
                <a:latin typeface="Arial Unicode MS"/>
                <a:cs typeface="Arial Unicode MS"/>
              </a:rPr>
              <a:t>Hill, </a:t>
            </a:r>
            <a:r>
              <a:rPr sz="750" spc="-5" dirty="0">
                <a:latin typeface="Arial Unicode MS"/>
                <a:cs typeface="Arial Unicode MS"/>
              </a:rPr>
              <a:t>D., </a:t>
            </a:r>
            <a:r>
              <a:rPr sz="750" spc="5" dirty="0">
                <a:latin typeface="Arial Unicode MS"/>
                <a:cs typeface="Arial Unicode MS"/>
              </a:rPr>
              <a:t>Stankovic, </a:t>
            </a:r>
            <a:r>
              <a:rPr sz="750" spc="-15" dirty="0">
                <a:latin typeface="Arial Unicode MS"/>
                <a:cs typeface="Arial Unicode MS"/>
              </a:rPr>
              <a:t>A., </a:t>
            </a:r>
            <a:r>
              <a:rPr sz="750" spc="10" dirty="0">
                <a:latin typeface="Arial Unicode MS"/>
                <a:cs typeface="Arial Unicode MS"/>
              </a:rPr>
              <a:t>Taylor, </a:t>
            </a:r>
            <a:r>
              <a:rPr sz="750" spc="-30" dirty="0">
                <a:latin typeface="Arial Unicode MS"/>
                <a:cs typeface="Arial Unicode MS"/>
              </a:rPr>
              <a:t>C., </a:t>
            </a:r>
            <a:r>
              <a:rPr sz="750" spc="-5" dirty="0">
                <a:latin typeface="Arial Unicode MS"/>
                <a:cs typeface="Arial Unicode MS"/>
              </a:rPr>
              <a:t>Van </a:t>
            </a:r>
            <a:r>
              <a:rPr sz="750" spc="10" dirty="0">
                <a:latin typeface="Arial Unicode MS"/>
                <a:cs typeface="Arial Unicode MS"/>
              </a:rPr>
              <a:t>Cutsem, </a:t>
            </a:r>
            <a:r>
              <a:rPr sz="750" spc="-25" dirty="0">
                <a:latin typeface="Arial Unicode MS"/>
                <a:cs typeface="Arial Unicode MS"/>
              </a:rPr>
              <a:t>T.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Vittal, </a:t>
            </a:r>
            <a:r>
              <a:rPr sz="750" spc="-25" dirty="0">
                <a:latin typeface="Arial Unicode MS"/>
                <a:cs typeface="Arial Unicode MS"/>
              </a:rPr>
              <a:t>V., </a:t>
            </a:r>
            <a:r>
              <a:rPr sz="750" spc="25" dirty="0">
                <a:latin typeface="Arial Unicode MS"/>
                <a:cs typeface="Arial Unicode MS"/>
              </a:rPr>
              <a:t>Definición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10" dirty="0">
                <a:latin typeface="Arial Unicode MS"/>
                <a:cs typeface="Arial Unicode MS"/>
              </a:rPr>
              <a:t>clasificación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estabilidad </a:t>
            </a:r>
            <a:r>
              <a:rPr sz="750" spc="25" dirty="0">
                <a:latin typeface="Arial Unicode MS"/>
                <a:cs typeface="Arial Unicode MS"/>
              </a:rPr>
              <a:t>del </a:t>
            </a:r>
            <a:r>
              <a:rPr sz="750" spc="20" dirty="0">
                <a:latin typeface="Arial Unicode MS"/>
                <a:cs typeface="Arial Unicode MS"/>
              </a:rPr>
              <a:t>sistema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potencia, </a:t>
            </a:r>
            <a:r>
              <a:rPr sz="750" spc="5" dirty="0">
                <a:latin typeface="Arial Unicode MS"/>
                <a:cs typeface="Arial Unicode MS"/>
              </a:rPr>
              <a:t>Transacciones </a:t>
            </a:r>
            <a:r>
              <a:rPr sz="750" spc="-55" dirty="0">
                <a:latin typeface="Arial Unicode MS"/>
                <a:cs typeface="Arial Unicode MS"/>
              </a:rPr>
              <a:t>IEEE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3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sistemas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energía,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19,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1387–1401,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2004.</a:t>
            </a:r>
            <a:endParaRPr sz="7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800" spc="10" dirty="0">
                <a:latin typeface="Arial Unicode MS"/>
                <a:cs typeface="Arial Unicode MS"/>
              </a:rPr>
              <a:t>Lof,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P.-A.,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Smed,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T.,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Andersson,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G.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Hill,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65" dirty="0">
                <a:latin typeface="Arial Unicode MS"/>
                <a:cs typeface="Arial Unicode MS"/>
              </a:rPr>
              <a:t>DJ,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cálculo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rápido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índice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estabilidad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voltaje,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55" dirty="0">
                <a:latin typeface="Arial Unicode MS"/>
                <a:cs typeface="Arial Unicode MS"/>
              </a:rPr>
              <a:t>IEEE</a:t>
            </a:r>
            <a:endParaRPr sz="800">
              <a:latin typeface="Arial Unicode MS"/>
              <a:cs typeface="Arial Unicode MS"/>
            </a:endParaRPr>
          </a:p>
          <a:p>
            <a:pPr marL="316230">
              <a:lnSpc>
                <a:spcPct val="100000"/>
              </a:lnSpc>
              <a:spcBef>
                <a:spcPts val="385"/>
              </a:spcBef>
            </a:pPr>
            <a:r>
              <a:rPr sz="650" spc="5" dirty="0">
                <a:latin typeface="Arial Unicode MS"/>
                <a:cs typeface="Arial Unicode MS"/>
              </a:rPr>
              <a:t>Transacciones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sistemas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energía,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7,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54–64,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1992.</a:t>
            </a:r>
            <a:endParaRPr sz="6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700" spc="10" dirty="0">
                <a:latin typeface="Arial Unicode MS"/>
                <a:cs typeface="Arial Unicode MS"/>
              </a:rPr>
              <a:t>Lof,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20" dirty="0">
                <a:latin typeface="Arial Unicode MS"/>
                <a:cs typeface="Arial Unicode MS"/>
              </a:rPr>
              <a:t>P.-A.,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Andersson,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G.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Hill,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55" dirty="0">
                <a:latin typeface="Arial Unicode MS"/>
                <a:cs typeface="Arial Unicode MS"/>
              </a:rPr>
              <a:t>DJ,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Índices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estabilidad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voltaje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sistemas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potencia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bajo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tensión,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50" dirty="0">
                <a:latin typeface="Arial Unicode MS"/>
                <a:cs typeface="Arial Unicode MS"/>
              </a:rPr>
              <a:t>IEEE</a:t>
            </a:r>
            <a:endParaRPr sz="700">
              <a:latin typeface="Arial Unicode MS"/>
              <a:cs typeface="Arial Unicode MS"/>
            </a:endParaRPr>
          </a:p>
          <a:p>
            <a:pPr marL="316230">
              <a:lnSpc>
                <a:spcPct val="100000"/>
              </a:lnSpc>
              <a:spcBef>
                <a:spcPts val="409"/>
              </a:spcBef>
            </a:pPr>
            <a:r>
              <a:rPr sz="650" spc="5" dirty="0">
                <a:latin typeface="Arial Unicode MS"/>
                <a:cs typeface="Arial Unicode MS"/>
              </a:rPr>
              <a:t>Transacciones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sistemas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energía,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8,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326–335,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1993.</a:t>
            </a:r>
            <a:endParaRPr sz="6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600" spc="20" dirty="0">
                <a:latin typeface="Arial Unicode MS"/>
                <a:cs typeface="Arial Unicode MS"/>
              </a:rPr>
              <a:t>Mansour,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-25" dirty="0">
                <a:latin typeface="Arial Unicode MS"/>
                <a:cs typeface="Arial Unicode MS"/>
              </a:rPr>
              <a:t>Y.,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editor.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Estabilidad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voltaje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los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sistemas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potencia: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conceptos,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herramientas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analíticas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y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experimentación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industrial</a:t>
            </a:r>
            <a:endParaRPr sz="600">
              <a:latin typeface="Arial Unicode MS"/>
              <a:cs typeface="Arial Unicode MS"/>
            </a:endParaRPr>
          </a:p>
          <a:p>
            <a:pPr marL="12700" marR="5080" indent="303530">
              <a:lnSpc>
                <a:spcPct val="132300"/>
              </a:lnSpc>
              <a:spcBef>
                <a:spcPts val="35"/>
              </a:spcBef>
            </a:pPr>
            <a:r>
              <a:rPr sz="750" spc="5" dirty="0">
                <a:latin typeface="Arial Unicode MS"/>
                <a:cs typeface="Arial Unicode MS"/>
              </a:rPr>
              <a:t>ence,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Publicación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especial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IEEE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65" dirty="0">
                <a:latin typeface="Arial Unicode MS"/>
                <a:cs typeface="Arial Unicode MS"/>
              </a:rPr>
              <a:t>#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90TH0358–2-PWR,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1990.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Mansour,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-35" dirty="0">
                <a:latin typeface="Arial Unicode MS"/>
                <a:cs typeface="Arial Unicode MS"/>
              </a:rPr>
              <a:t>Y.,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editor.</a:t>
            </a:r>
            <a:r>
              <a:rPr sz="750" spc="-5" dirty="0">
                <a:latin typeface="Arial Unicode MS"/>
                <a:cs typeface="Arial Unicode MS"/>
              </a:rPr>
              <a:t> Técnicas </a:t>
            </a:r>
            <a:r>
              <a:rPr sz="750" spc="20" dirty="0">
                <a:latin typeface="Arial Unicode MS"/>
                <a:cs typeface="Arial Unicode MS"/>
              </a:rPr>
              <a:t>sugeridas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análisis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estabilidad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voltaje,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Publicación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especial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IEEE</a:t>
            </a:r>
            <a:endParaRPr sz="750">
              <a:latin typeface="Arial Unicode MS"/>
              <a:cs typeface="Arial Unicode MS"/>
            </a:endParaRPr>
          </a:p>
          <a:p>
            <a:pPr marL="316230">
              <a:lnSpc>
                <a:spcPct val="100000"/>
              </a:lnSpc>
              <a:spcBef>
                <a:spcPts val="245"/>
              </a:spcBef>
            </a:pPr>
            <a:r>
              <a:rPr sz="800" spc="70" dirty="0">
                <a:latin typeface="Arial Unicode MS"/>
                <a:cs typeface="Arial Unicode MS"/>
              </a:rPr>
              <a:t>#</a:t>
            </a:r>
            <a:r>
              <a:rPr sz="800" spc="-2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93TH0620–5-PWR,</a:t>
            </a:r>
            <a:r>
              <a:rPr sz="800" spc="-2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1993.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0219" y="824141"/>
            <a:ext cx="4995545" cy="198882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650" spc="20" dirty="0">
                <a:latin typeface="Arial Unicode MS"/>
                <a:cs typeface="Arial Unicode MS"/>
              </a:rPr>
              <a:t>Milano,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25" dirty="0">
                <a:latin typeface="Arial Unicode MS"/>
                <a:cs typeface="Arial Unicode MS"/>
              </a:rPr>
              <a:t>F.,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Cañizares,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30" dirty="0">
                <a:latin typeface="Arial Unicode MS"/>
                <a:cs typeface="Arial Unicode MS"/>
              </a:rPr>
              <a:t>CA,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Conejo,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60" dirty="0">
                <a:latin typeface="Arial Unicode MS"/>
                <a:cs typeface="Arial Unicode MS"/>
              </a:rPr>
              <a:t>AJ,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compensación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mercado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35" dirty="0">
                <a:latin typeface="Arial Unicode MS"/>
                <a:cs typeface="Arial Unicode MS"/>
              </a:rPr>
              <a:t>OPF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con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restricciones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seguridad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basada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sensibilidad</a:t>
            </a:r>
            <a:endParaRPr sz="650">
              <a:latin typeface="Arial Unicode MS"/>
              <a:cs typeface="Arial Unicode MS"/>
            </a:endParaRPr>
          </a:p>
          <a:p>
            <a:pPr marL="316865">
              <a:lnSpc>
                <a:spcPct val="100000"/>
              </a:lnSpc>
              <a:spcBef>
                <a:spcPts val="360"/>
              </a:spcBef>
            </a:pPr>
            <a:r>
              <a:rPr sz="700" spc="25" dirty="0">
                <a:latin typeface="Arial Unicode MS"/>
                <a:cs typeface="Arial Unicode MS"/>
              </a:rPr>
              <a:t>modelo,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Transacciones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50" dirty="0">
                <a:latin typeface="Arial Unicode MS"/>
                <a:cs typeface="Arial Unicode MS"/>
              </a:rPr>
              <a:t>IEEE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sistemas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energía,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20,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2051–2060,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2006.</a:t>
            </a:r>
            <a:endParaRPr sz="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750" spc="10" dirty="0">
                <a:latin typeface="Arial Unicode MS"/>
                <a:cs typeface="Arial Unicode MS"/>
              </a:rPr>
              <a:t>Rosehart,</a:t>
            </a:r>
            <a:r>
              <a:rPr sz="750" spc="-10" dirty="0">
                <a:latin typeface="Arial Unicode MS"/>
                <a:cs typeface="Arial Unicode MS"/>
              </a:rPr>
              <a:t> W.,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Cañizares,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45" dirty="0">
                <a:latin typeface="Arial Unicode MS"/>
                <a:cs typeface="Arial Unicode MS"/>
              </a:rPr>
              <a:t>CA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Quintana,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V.,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Flujos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potencia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óptimos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multiobjetivo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evaluar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voltaje</a:t>
            </a:r>
            <a:endParaRPr sz="750">
              <a:latin typeface="Arial Unicode MS"/>
              <a:cs typeface="Arial Unicode MS"/>
            </a:endParaRPr>
          </a:p>
          <a:p>
            <a:pPr marL="316865">
              <a:lnSpc>
                <a:spcPct val="100000"/>
              </a:lnSpc>
              <a:spcBef>
                <a:spcPts val="395"/>
              </a:spcBef>
            </a:pPr>
            <a:r>
              <a:rPr sz="650" spc="10" dirty="0">
                <a:latin typeface="Arial Unicode MS"/>
                <a:cs typeface="Arial Unicode MS"/>
              </a:rPr>
              <a:t>costos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seguridad,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Transacciones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45" dirty="0">
                <a:latin typeface="Arial Unicode MS"/>
                <a:cs typeface="Arial Unicode MS"/>
              </a:rPr>
              <a:t>IEEE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sistemas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energía,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18,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578–587,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2003.</a:t>
            </a:r>
            <a:endParaRPr sz="650">
              <a:latin typeface="Arial Unicode MS"/>
              <a:cs typeface="Arial Unicode MS"/>
            </a:endParaRPr>
          </a:p>
          <a:p>
            <a:pPr marL="316230" marR="5080" indent="-304165">
              <a:lnSpc>
                <a:spcPct val="153400"/>
              </a:lnSpc>
            </a:pPr>
            <a:r>
              <a:rPr sz="650" spc="25" dirty="0">
                <a:latin typeface="Arial Unicode MS"/>
                <a:cs typeface="Arial Unicode MS"/>
              </a:rPr>
              <a:t>Grupo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trabajo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sobre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cortes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sistema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eléctrico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55" dirty="0">
                <a:latin typeface="Arial Unicode MS"/>
                <a:cs typeface="Arial Unicode MS"/>
              </a:rPr>
              <a:t>EE.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UU.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70" dirty="0">
                <a:latin typeface="Arial Unicode MS"/>
                <a:cs typeface="Arial Unicode MS"/>
              </a:rPr>
              <a:t>Y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Canadá,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Informe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final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sobre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apagón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14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agosto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2003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Estados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Unidos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Canadá: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causas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recomendaciones,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Abril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2004.</a:t>
            </a:r>
            <a:endParaRPr sz="6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650" spc="-5" dirty="0">
                <a:latin typeface="Arial Unicode MS"/>
                <a:cs typeface="Arial Unicode MS"/>
              </a:rPr>
              <a:t>Van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Cutsem,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25" dirty="0">
                <a:latin typeface="Arial Unicode MS"/>
                <a:cs typeface="Arial Unicode MS"/>
              </a:rPr>
              <a:t>T.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Vournas,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20" dirty="0">
                <a:latin typeface="Arial Unicode MS"/>
                <a:cs typeface="Arial Unicode MS"/>
              </a:rPr>
              <a:t>CD,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Análisis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estabilidad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voltaje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escalas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tiempo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transitorias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medio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término,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45" dirty="0">
                <a:latin typeface="Arial Unicode MS"/>
                <a:cs typeface="Arial Unicode MS"/>
              </a:rPr>
              <a:t>IEEE</a:t>
            </a:r>
            <a:endParaRPr sz="650">
              <a:latin typeface="Arial Unicode MS"/>
              <a:cs typeface="Arial Unicode MS"/>
            </a:endParaRPr>
          </a:p>
          <a:p>
            <a:pPr marL="316230">
              <a:lnSpc>
                <a:spcPct val="100000"/>
              </a:lnSpc>
              <a:spcBef>
                <a:spcPts val="365"/>
              </a:spcBef>
            </a:pPr>
            <a:r>
              <a:rPr sz="700" spc="5" dirty="0">
                <a:latin typeface="Arial Unicode MS"/>
                <a:cs typeface="Arial Unicode MS"/>
              </a:rPr>
              <a:t>Transacciones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sistemas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energía,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11,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146-154,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1996.</a:t>
            </a:r>
            <a:endParaRPr sz="700">
              <a:latin typeface="Arial Unicode MS"/>
              <a:cs typeface="Arial Unicode MS"/>
            </a:endParaRPr>
          </a:p>
          <a:p>
            <a:pPr marL="12700" marR="200660">
              <a:lnSpc>
                <a:spcPct val="141700"/>
              </a:lnSpc>
              <a:spcBef>
                <a:spcPts val="5"/>
              </a:spcBef>
            </a:pPr>
            <a:r>
              <a:rPr sz="700" spc="10" dirty="0">
                <a:latin typeface="Arial Unicode MS"/>
                <a:cs typeface="Arial Unicode MS"/>
              </a:rPr>
              <a:t>Venikov, </a:t>
            </a:r>
            <a:r>
              <a:rPr sz="700" spc="-25" dirty="0">
                <a:latin typeface="Arial Unicode MS"/>
                <a:cs typeface="Arial Unicode MS"/>
              </a:rPr>
              <a:t>V., </a:t>
            </a:r>
            <a:r>
              <a:rPr sz="700" spc="5" dirty="0">
                <a:latin typeface="Arial Unicode MS"/>
                <a:cs typeface="Arial Unicode MS"/>
              </a:rPr>
              <a:t>Procesos </a:t>
            </a:r>
            <a:r>
              <a:rPr sz="700" spc="30" dirty="0">
                <a:latin typeface="Arial Unicode MS"/>
                <a:cs typeface="Arial Unicode MS"/>
              </a:rPr>
              <a:t>transitorios </a:t>
            </a:r>
            <a:r>
              <a:rPr sz="700" spc="20" dirty="0">
                <a:latin typeface="Arial Unicode MS"/>
                <a:cs typeface="Arial Unicode MS"/>
              </a:rPr>
              <a:t>en </a:t>
            </a:r>
            <a:r>
              <a:rPr sz="700" spc="10" dirty="0">
                <a:latin typeface="Arial Unicode MS"/>
                <a:cs typeface="Arial Unicode MS"/>
              </a:rPr>
              <a:t>sistemas </a:t>
            </a:r>
            <a:r>
              <a:rPr sz="700" spc="20" dirty="0">
                <a:latin typeface="Arial Unicode MS"/>
                <a:cs typeface="Arial Unicode MS"/>
              </a:rPr>
              <a:t>de energía </a:t>
            </a:r>
            <a:r>
              <a:rPr sz="700" spc="10" dirty="0">
                <a:latin typeface="Arial Unicode MS"/>
                <a:cs typeface="Arial Unicode MS"/>
              </a:rPr>
              <a:t>eléctrica, </a:t>
            </a:r>
            <a:r>
              <a:rPr sz="700" spc="40" dirty="0">
                <a:latin typeface="Arial Unicode MS"/>
                <a:cs typeface="Arial Unicode MS"/>
              </a:rPr>
              <a:t>Mir </a:t>
            </a:r>
            <a:r>
              <a:rPr sz="700" spc="10" dirty="0">
                <a:latin typeface="Arial Unicode MS"/>
                <a:cs typeface="Arial Unicode MS"/>
              </a:rPr>
              <a:t>Publishers, </a:t>
            </a:r>
            <a:r>
              <a:rPr sz="700" spc="15" dirty="0">
                <a:latin typeface="Arial Unicode MS"/>
                <a:cs typeface="Arial Unicode MS"/>
              </a:rPr>
              <a:t>Moscú, </a:t>
            </a:r>
            <a:r>
              <a:rPr sz="700" spc="10" dirty="0">
                <a:latin typeface="Arial Unicode MS"/>
                <a:cs typeface="Arial Unicode MS"/>
              </a:rPr>
              <a:t>1970 </a:t>
            </a:r>
            <a:r>
              <a:rPr sz="700" spc="5" dirty="0">
                <a:latin typeface="Arial Unicode MS"/>
                <a:cs typeface="Arial Unicode MS"/>
              </a:rPr>
              <a:t>y 1980. </a:t>
            </a:r>
            <a:r>
              <a:rPr sz="700" spc="-10" dirty="0">
                <a:latin typeface="Arial Unicode MS"/>
                <a:cs typeface="Arial Unicode MS"/>
              </a:rPr>
              <a:t>Xu, W.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Mansour,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30" dirty="0">
                <a:latin typeface="Arial Unicode MS"/>
                <a:cs typeface="Arial Unicode MS"/>
              </a:rPr>
              <a:t>Y.,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Análisis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estabilidad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voltaje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utilizando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modelos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genéricos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carga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dinámica,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Transacciones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50" dirty="0">
                <a:latin typeface="Arial Unicode MS"/>
                <a:cs typeface="Arial Unicode MS"/>
              </a:rPr>
              <a:t>IEEE</a:t>
            </a:r>
            <a:endParaRPr sz="700">
              <a:latin typeface="Arial Unicode MS"/>
              <a:cs typeface="Arial Unicode MS"/>
            </a:endParaRPr>
          </a:p>
          <a:p>
            <a:pPr marL="316230">
              <a:lnSpc>
                <a:spcPct val="100000"/>
              </a:lnSpc>
              <a:spcBef>
                <a:spcPts val="305"/>
              </a:spcBef>
            </a:pP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Power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Systems,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9,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479–493,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1994.</a:t>
            </a:r>
            <a:endParaRPr sz="750">
              <a:latin typeface="Arial Unicode MS"/>
              <a:cs typeface="Arial Unicode MS"/>
            </a:endParaRPr>
          </a:p>
          <a:p>
            <a:pPr marL="316230" marR="372745" indent="-304165">
              <a:lnSpc>
                <a:spcPts val="1200"/>
              </a:lnSpc>
              <a:spcBef>
                <a:spcPts val="75"/>
              </a:spcBef>
            </a:pPr>
            <a:r>
              <a:rPr sz="650" spc="-10" dirty="0">
                <a:latin typeface="Arial Unicode MS"/>
                <a:cs typeface="Arial Unicode MS"/>
              </a:rPr>
              <a:t>Xu, W., </a:t>
            </a:r>
            <a:r>
              <a:rPr sz="650" spc="5" dirty="0">
                <a:latin typeface="Arial Unicode MS"/>
                <a:cs typeface="Arial Unicode MS"/>
              </a:rPr>
              <a:t>Vaahedi,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30" dirty="0">
                <a:latin typeface="Arial Unicode MS"/>
                <a:cs typeface="Arial Unicode MS"/>
              </a:rPr>
              <a:t>E.,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Mansour,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40" dirty="0">
                <a:latin typeface="Arial Unicode MS"/>
                <a:cs typeface="Arial Unicode MS"/>
              </a:rPr>
              <a:t>Y.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Tamby,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55" dirty="0">
                <a:latin typeface="Arial Unicode MS"/>
                <a:cs typeface="Arial Unicode MS"/>
              </a:rPr>
              <a:t>J.,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Determinación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parámetro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carga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estabilidad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voltaje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partir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2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pruebas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campo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sistema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35" dirty="0">
                <a:latin typeface="Arial Unicode MS"/>
                <a:cs typeface="Arial Unicode MS"/>
              </a:rPr>
              <a:t>BC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Hydro,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Transacciones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45" dirty="0">
                <a:latin typeface="Arial Unicode MS"/>
                <a:cs typeface="Arial Unicode MS"/>
              </a:rPr>
              <a:t>IEEE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sistemas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energía,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12,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1290-1297,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1997.</a:t>
            </a:r>
            <a:endParaRPr sz="6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</TotalTime>
  <Words>6694</Words>
  <Application>Microsoft Office PowerPoint</Application>
  <PresentationFormat>Personalizado</PresentationFormat>
  <Paragraphs>189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Arial Unicode MS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System Stability and Control</dc:title>
  <dc:subject>Voltage Stability</dc:subject>
  <dc:creator>Yakout Mansour and Claudio Cañizares</dc:creator>
  <cp:lastModifiedBy>Cuenta Microsoft</cp:lastModifiedBy>
  <cp:revision>10</cp:revision>
  <dcterms:created xsi:type="dcterms:W3CDTF">2021-09-14T00:04:06Z</dcterms:created>
  <dcterms:modified xsi:type="dcterms:W3CDTF">2021-09-29T11:28:36Z</dcterms:modified>
</cp:coreProperties>
</file>